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7" r:id="rId2"/>
    <p:sldId id="351" r:id="rId3"/>
    <p:sldId id="352" r:id="rId4"/>
    <p:sldId id="357" r:id="rId5"/>
    <p:sldId id="403" r:id="rId6"/>
    <p:sldId id="398" r:id="rId7"/>
    <p:sldId id="389" r:id="rId8"/>
    <p:sldId id="324" r:id="rId9"/>
    <p:sldId id="325" r:id="rId10"/>
    <p:sldId id="326" r:id="rId11"/>
    <p:sldId id="327" r:id="rId12"/>
    <p:sldId id="328" r:id="rId13"/>
    <p:sldId id="329" r:id="rId14"/>
    <p:sldId id="401" r:id="rId15"/>
    <p:sldId id="333" r:id="rId16"/>
    <p:sldId id="404" r:id="rId17"/>
    <p:sldId id="405" r:id="rId18"/>
    <p:sldId id="396" r:id="rId19"/>
    <p:sldId id="380" r:id="rId20"/>
    <p:sldId id="381" r:id="rId21"/>
    <p:sldId id="408" r:id="rId22"/>
    <p:sldId id="407" r:id="rId23"/>
    <p:sldId id="409" r:id="rId24"/>
    <p:sldId id="402" r:id="rId25"/>
    <p:sldId id="336" r:id="rId26"/>
    <p:sldId id="397" r:id="rId27"/>
    <p:sldId id="469" r:id="rId28"/>
    <p:sldId id="470" r:id="rId29"/>
    <p:sldId id="575" r:id="rId30"/>
    <p:sldId id="561" r:id="rId31"/>
    <p:sldId id="562" r:id="rId32"/>
    <p:sldId id="564" r:id="rId33"/>
    <p:sldId id="571" r:id="rId34"/>
    <p:sldId id="261" r:id="rId35"/>
    <p:sldId id="567" r:id="rId36"/>
    <p:sldId id="578" r:id="rId37"/>
    <p:sldId id="570" r:id="rId38"/>
    <p:sldId id="311" r:id="rId39"/>
    <p:sldId id="577" r:id="rId40"/>
    <p:sldId id="565" r:id="rId41"/>
    <p:sldId id="563" r:id="rId42"/>
    <p:sldId id="554" r:id="rId43"/>
    <p:sldId id="553" r:id="rId44"/>
    <p:sldId id="258" r:id="rId45"/>
    <p:sldId id="399" r:id="rId46"/>
    <p:sldId id="358" r:id="rId47"/>
    <p:sldId id="388" r:id="rId48"/>
    <p:sldId id="369" r:id="rId49"/>
    <p:sldId id="360" r:id="rId50"/>
    <p:sldId id="379" r:id="rId51"/>
    <p:sldId id="4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D0AE3-00E1-0547-9058-21D764A195ED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8A2B4-5C9A-8A40-95B8-E2F361451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4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18DF5-F487-4832-B2F0-C87E5FC03A0C}" type="slidenum">
              <a:rPr lang="en-AU" smtClean="0"/>
              <a:pPr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502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E8AC3-A6C9-894A-9592-12D284DA8EB7}" type="slidenum"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43</a:t>
            </a:fld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8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7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0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5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2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6294-96A5-E349-9633-FA4E6028DC6E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99F6-2CFB-E24B-B552-563E6A077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Desktop\amblem-itf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142"/>
            <a:ext cx="7772400" cy="1470025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00"/>
                </a:solidFill>
              </a:rPr>
              <a:t>BPH Medikal ve Cerrahi Tedavisinde Doğru Bilinen Yanlışlar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4" descr="C:\WINDOWS\Desktop\amblem-itf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3288209"/>
            <a:ext cx="9143999" cy="32681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tr-TR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Moderatör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tr-TR" dirty="0">
                <a:solidFill>
                  <a:schemeClr val="bg1"/>
                </a:solidFill>
              </a:rPr>
              <a:t>Prof.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tr-TR" dirty="0">
                <a:solidFill>
                  <a:schemeClr val="bg1"/>
                </a:solidFill>
              </a:rPr>
              <a:t>Ateş Kadıoğlu, Prof. Dr. </a:t>
            </a:r>
            <a:r>
              <a:rPr lang="tr-TR" dirty="0" err="1">
                <a:solidFill>
                  <a:schemeClr val="bg1"/>
                </a:solidFill>
              </a:rPr>
              <a:t>Ersagun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Karagüzel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tr-TR" dirty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tr-TR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Panelistler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tr-TR" dirty="0">
                <a:solidFill>
                  <a:schemeClr val="bg1"/>
                </a:solidFill>
              </a:rPr>
              <a:t>Prof. Dr. Ali İhsan Taşçı</a:t>
            </a:r>
          </a:p>
          <a:p>
            <a:pPr algn="l"/>
            <a:r>
              <a:rPr lang="tr-TR" dirty="0">
                <a:solidFill>
                  <a:schemeClr val="bg1"/>
                </a:solidFill>
              </a:rPr>
              <a:t>                      Prof. </a:t>
            </a:r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tr-TR" dirty="0">
                <a:solidFill>
                  <a:schemeClr val="bg1"/>
                </a:solidFill>
              </a:rPr>
              <a:t>Önder Yaman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                      </a:t>
            </a:r>
            <a:r>
              <a:rPr lang="tr-TR" dirty="0">
                <a:solidFill>
                  <a:schemeClr val="bg1"/>
                </a:solidFill>
              </a:rPr>
              <a:t>Doç. </a:t>
            </a:r>
            <a:r>
              <a:rPr lang="en-US" dirty="0">
                <a:solidFill>
                  <a:schemeClr val="bg1"/>
                </a:solidFill>
              </a:rPr>
              <a:t>Dr.</a:t>
            </a:r>
            <a:r>
              <a:rPr lang="tr-TR" dirty="0">
                <a:solidFill>
                  <a:schemeClr val="bg1"/>
                </a:solidFill>
              </a:rPr>
              <a:t> Ural Oğuz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                      </a:t>
            </a:r>
            <a:r>
              <a:rPr lang="tr-TR" dirty="0">
                <a:solidFill>
                  <a:schemeClr val="bg1"/>
                </a:solidFill>
              </a:rPr>
              <a:t>Doç. </a:t>
            </a:r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tr-TR" dirty="0">
                <a:solidFill>
                  <a:schemeClr val="bg1"/>
                </a:solidFill>
              </a:rPr>
              <a:t>Kadir Önem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                     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Yeni tetkik olarak neler istenmelidir?</a:t>
            </a:r>
          </a:p>
          <a:p>
            <a:pPr eaLnBrk="1" hangingPunct="1">
              <a:defRPr/>
            </a:pPr>
            <a:r>
              <a:rPr lang="tr-TR" dirty="0" err="1">
                <a:solidFill>
                  <a:schemeClr val="bg1"/>
                </a:solidFill>
              </a:rPr>
              <a:t>Üroflowmetri</a:t>
            </a:r>
            <a:r>
              <a:rPr lang="tr-TR" dirty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tr-TR" dirty="0" err="1">
                <a:solidFill>
                  <a:schemeClr val="bg1"/>
                </a:solidFill>
              </a:rPr>
              <a:t>Qmax</a:t>
            </a:r>
            <a:r>
              <a:rPr lang="tr-TR" dirty="0">
                <a:solidFill>
                  <a:schemeClr val="bg1"/>
                </a:solidFill>
              </a:rPr>
              <a:t>: 13 ml/s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İşeme hacmi: 160cc</a:t>
            </a:r>
          </a:p>
          <a:p>
            <a:pPr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PMR: 40 ml</a:t>
            </a:r>
          </a:p>
          <a:p>
            <a:pPr eaLnBrk="1" hangingPunct="1">
              <a:defRPr/>
            </a:pPr>
            <a:endParaRPr lang="tr-TR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Hastaya ne önerilmelidir?</a:t>
            </a:r>
          </a:p>
        </p:txBody>
      </p:sp>
    </p:spTree>
    <p:extLst>
      <p:ext uri="{BB962C8B-B14F-4D97-AF65-F5344CB8AC3E}">
        <p14:creationId xmlns:p14="http://schemas.microsoft.com/office/powerpoint/2010/main" val="29990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49815" y="6230090"/>
            <a:ext cx="2094186" cy="617645"/>
          </a:xfrm>
        </p:spPr>
        <p:txBody>
          <a:bodyPr>
            <a:normAutofit fontScale="90000"/>
          </a:bodyPr>
          <a:lstStyle/>
          <a:p>
            <a:r>
              <a:rPr lang="tr-TR" sz="1800" dirty="0">
                <a:solidFill>
                  <a:srgbClr val="FFFF00"/>
                </a:solidFill>
              </a:rPr>
              <a:t>EAU </a:t>
            </a:r>
            <a:r>
              <a:rPr lang="tr-TR" sz="1800" dirty="0" err="1">
                <a:solidFill>
                  <a:srgbClr val="FFFF00"/>
                </a:solidFill>
              </a:rPr>
              <a:t>Guidelines</a:t>
            </a:r>
            <a:r>
              <a:rPr lang="tr-TR" sz="1800" dirty="0">
                <a:solidFill>
                  <a:srgbClr val="FFFF00"/>
                </a:solidFill>
              </a:rPr>
              <a:t> 2019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06" y="670111"/>
            <a:ext cx="68770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Sol Ok"/>
          <p:cNvSpPr/>
          <p:nvPr/>
        </p:nvSpPr>
        <p:spPr bwMode="auto">
          <a:xfrm>
            <a:off x="5192204" y="5224441"/>
            <a:ext cx="270030" cy="36004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 Sağ Ok"/>
          <p:cNvSpPr/>
          <p:nvPr/>
        </p:nvSpPr>
        <p:spPr bwMode="auto">
          <a:xfrm>
            <a:off x="3727217" y="5224441"/>
            <a:ext cx="27003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60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3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Hastaya </a:t>
            </a:r>
            <a:r>
              <a:rPr lang="tr-TR" dirty="0" err="1">
                <a:solidFill>
                  <a:schemeClr val="bg1"/>
                </a:solidFill>
              </a:rPr>
              <a:t>Dutasterid</a:t>
            </a:r>
            <a:r>
              <a:rPr lang="tr-TR" dirty="0">
                <a:solidFill>
                  <a:schemeClr val="bg1"/>
                </a:solidFill>
              </a:rPr>
              <a:t> 0.5mg başlandı.</a:t>
            </a:r>
          </a:p>
          <a:p>
            <a:pPr marL="0" indent="0" eaLnBrk="1" hangingPunct="1">
              <a:buNone/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6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>
                <a:solidFill>
                  <a:srgbClr val="FFFF00"/>
                </a:solidFill>
              </a:rPr>
              <a:t>5 alfa </a:t>
            </a:r>
            <a:r>
              <a:rPr lang="tr-TR" sz="3600" dirty="0" err="1">
                <a:solidFill>
                  <a:srgbClr val="FFFF00"/>
                </a:solidFill>
              </a:rPr>
              <a:t>redüktaz</a:t>
            </a:r>
            <a:r>
              <a:rPr lang="tr-TR" sz="3600" dirty="0">
                <a:solidFill>
                  <a:srgbClr val="FFFF00"/>
                </a:solidFill>
              </a:rPr>
              <a:t> inhibitörlerinin etkinliği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 err="1">
                <a:solidFill>
                  <a:schemeClr val="bg1"/>
                </a:solidFill>
              </a:rPr>
              <a:t>Progresyonu</a:t>
            </a:r>
            <a:r>
              <a:rPr lang="tr-TR" dirty="0">
                <a:solidFill>
                  <a:schemeClr val="bg1"/>
                </a:solidFill>
              </a:rPr>
              <a:t> önler (AUR ve BPH bağımlı cerrahi)</a:t>
            </a:r>
          </a:p>
          <a:p>
            <a:pPr marL="457200" lvl="1" indent="0">
              <a:buNone/>
              <a:defRPr/>
            </a:pPr>
            <a:endParaRPr lang="tr-T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</a:rPr>
              <a:t>Tedaviden 2 ila 4 yıl sonra;</a:t>
            </a:r>
          </a:p>
          <a:p>
            <a:pPr lvl="1">
              <a:defRPr/>
            </a:pPr>
            <a:r>
              <a:rPr lang="tr-TR" dirty="0">
                <a:solidFill>
                  <a:schemeClr val="bg1"/>
                </a:solidFill>
              </a:rPr>
              <a:t>IPSS de % 15-30 azalma</a:t>
            </a:r>
          </a:p>
          <a:p>
            <a:pPr lvl="1">
              <a:defRPr/>
            </a:pPr>
            <a:r>
              <a:rPr lang="tr-TR" dirty="0">
                <a:solidFill>
                  <a:schemeClr val="bg1"/>
                </a:solidFill>
              </a:rPr>
              <a:t>Prostat volümünde %18-28 azalma</a:t>
            </a:r>
          </a:p>
          <a:p>
            <a:pPr lvl="1">
              <a:defRPr/>
            </a:pPr>
            <a:r>
              <a:rPr lang="tr-TR" dirty="0" err="1">
                <a:solidFill>
                  <a:schemeClr val="bg1"/>
                </a:solidFill>
              </a:rPr>
              <a:t>Qmax</a:t>
            </a:r>
            <a:r>
              <a:rPr lang="tr-TR" dirty="0">
                <a:solidFill>
                  <a:schemeClr val="bg1"/>
                </a:solidFill>
              </a:rPr>
              <a:t> ta 1.5-2.0 ml/s artış</a:t>
            </a:r>
          </a:p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</a:rPr>
              <a:t>6-12 ay sonra </a:t>
            </a:r>
            <a:r>
              <a:rPr lang="tr-TR" dirty="0" err="1">
                <a:solidFill>
                  <a:schemeClr val="bg1"/>
                </a:solidFill>
              </a:rPr>
              <a:t>PSA’da</a:t>
            </a:r>
            <a:r>
              <a:rPr lang="tr-TR" dirty="0">
                <a:solidFill>
                  <a:schemeClr val="bg1"/>
                </a:solidFill>
              </a:rPr>
              <a:t> %50’lik düşüş</a:t>
            </a:r>
          </a:p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329815" y="6197242"/>
            <a:ext cx="23531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6576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1" y="2087104"/>
            <a:ext cx="6265875" cy="3818939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5 çalışma 4348 hasta</a:t>
            </a:r>
          </a:p>
          <a:p>
            <a:r>
              <a:rPr lang="tr-TR" sz="2400" dirty="0">
                <a:solidFill>
                  <a:srgbClr val="FFFF00"/>
                </a:solidFill>
              </a:rPr>
              <a:t>IPSS</a:t>
            </a:r>
            <a:r>
              <a:rPr lang="tr-TR" sz="2400" dirty="0">
                <a:solidFill>
                  <a:schemeClr val="bg1"/>
                </a:solidFill>
              </a:rPr>
              <a:t> (-5.2 ile -7.42)  </a:t>
            </a:r>
          </a:p>
          <a:p>
            <a:pPr lvl="1"/>
            <a:r>
              <a:rPr lang="tr-TR" sz="2000" dirty="0">
                <a:solidFill>
                  <a:schemeClr val="bg1"/>
                </a:solidFill>
              </a:rPr>
              <a:t>(MD, − 1.43; 95% </a:t>
            </a:r>
            <a:r>
              <a:rPr lang="it-IT" sz="2000" dirty="0">
                <a:solidFill>
                  <a:schemeClr val="bg1"/>
                </a:solidFill>
              </a:rPr>
              <a:t> CI, − 2.20 to − 0.66; P = 0.0003)</a:t>
            </a:r>
            <a:endParaRPr lang="tr-TR" sz="20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rgbClr val="FFFF00"/>
              </a:solidFill>
            </a:endParaRPr>
          </a:p>
          <a:p>
            <a:r>
              <a:rPr lang="tr-TR" sz="2400" dirty="0" err="1">
                <a:solidFill>
                  <a:srgbClr val="FFFF00"/>
                </a:solidFill>
              </a:rPr>
              <a:t>Qmax</a:t>
            </a:r>
            <a:r>
              <a:rPr lang="tr-TR" sz="2400" dirty="0">
                <a:solidFill>
                  <a:schemeClr val="bg1"/>
                </a:solidFill>
              </a:rPr>
              <a:t> ( +2 ile +4.25)</a:t>
            </a:r>
          </a:p>
          <a:p>
            <a:pPr lvl="1"/>
            <a:r>
              <a:rPr lang="tr-TR" sz="2000" dirty="0">
                <a:solidFill>
                  <a:schemeClr val="bg1"/>
                </a:solidFill>
              </a:rPr>
              <a:t>(MD, 1.05; 95% CI, 0.82 </a:t>
            </a:r>
            <a:r>
              <a:rPr lang="tr-TR" sz="2000" dirty="0" err="1">
                <a:solidFill>
                  <a:schemeClr val="bg1"/>
                </a:solidFill>
              </a:rPr>
              <a:t>to</a:t>
            </a:r>
            <a:r>
              <a:rPr lang="tr-TR" sz="2000" dirty="0">
                <a:solidFill>
                  <a:schemeClr val="bg1"/>
                </a:solidFill>
              </a:rPr>
              <a:t> 1.29; P &lt; 0.00001)</a:t>
            </a:r>
          </a:p>
          <a:p>
            <a:endParaRPr lang="tr-TR" sz="2400" dirty="0">
              <a:solidFill>
                <a:srgbClr val="FFFF00"/>
              </a:solidFill>
            </a:endParaRPr>
          </a:p>
          <a:p>
            <a:r>
              <a:rPr lang="tr-TR" sz="2400" dirty="0">
                <a:solidFill>
                  <a:srgbClr val="FFFF00"/>
                </a:solidFill>
              </a:rPr>
              <a:t>PMR</a:t>
            </a:r>
            <a:r>
              <a:rPr lang="tr-TR" sz="2400" dirty="0">
                <a:solidFill>
                  <a:schemeClr val="bg1"/>
                </a:solidFill>
              </a:rPr>
              <a:t> (-10 ile -21.56)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(MD, − 3.85; 95% CI, − 4.95 to − 2.76; P &lt; 0.00001)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0"/>
            <a:ext cx="6924815" cy="212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154" y="5906043"/>
            <a:ext cx="7896225" cy="89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595101" y="2163663"/>
            <a:ext cx="21298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BMC </a:t>
            </a:r>
            <a:r>
              <a:rPr lang="tr-T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Urology</a:t>
            </a:r>
            <a:r>
              <a:rPr lang="tr-T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</a:p>
        </p:txBody>
      </p:sp>
      <p:sp>
        <p:nvSpPr>
          <p:cNvPr id="2" name="Up Arrow 1"/>
          <p:cNvSpPr/>
          <p:nvPr/>
        </p:nvSpPr>
        <p:spPr>
          <a:xfrm>
            <a:off x="2953436" y="3780567"/>
            <a:ext cx="350889" cy="3985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915685" y="2526896"/>
            <a:ext cx="359279" cy="4595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928969" y="5056536"/>
            <a:ext cx="359279" cy="4595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95650" y="1432243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tr-TR" sz="2400" dirty="0">
                <a:solidFill>
                  <a:srgbClr val="FFFF00"/>
                </a:solidFill>
              </a:rPr>
              <a:t>3. ay</a:t>
            </a:r>
          </a:p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</a:rPr>
              <a:t>IPSS: 13/3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Depolama :5	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Boşaltım :8</a:t>
            </a:r>
          </a:p>
          <a:p>
            <a:pPr eaLnBrk="1" hangingPunct="1">
              <a:defRPr/>
            </a:pPr>
            <a:r>
              <a:rPr lang="tr-TR" sz="2400" dirty="0" err="1">
                <a:solidFill>
                  <a:schemeClr val="bg1"/>
                </a:solidFill>
              </a:rPr>
              <a:t>Üroflowmetri</a:t>
            </a:r>
            <a:r>
              <a:rPr lang="tr-TR" sz="2400" dirty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tr-TR" dirty="0" err="1">
                <a:solidFill>
                  <a:schemeClr val="bg1"/>
                </a:solidFill>
              </a:rPr>
              <a:t>Qmax</a:t>
            </a:r>
            <a:r>
              <a:rPr lang="tr-TR" dirty="0">
                <a:solidFill>
                  <a:schemeClr val="bg1"/>
                </a:solidFill>
              </a:rPr>
              <a:t>: 14 ml/s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İşeme hacmi: 180cc</a:t>
            </a:r>
          </a:p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</a:rPr>
              <a:t>PMR: 30 ml</a:t>
            </a:r>
          </a:p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</a:rPr>
              <a:t>PSA:2.0 </a:t>
            </a:r>
            <a:r>
              <a:rPr lang="tr-TR" sz="2400" dirty="0" err="1">
                <a:solidFill>
                  <a:schemeClr val="bg1"/>
                </a:solidFill>
              </a:rPr>
              <a:t>ng</a:t>
            </a:r>
            <a:r>
              <a:rPr lang="tr-TR" sz="2400" dirty="0">
                <a:solidFill>
                  <a:schemeClr val="bg1"/>
                </a:solidFill>
              </a:rPr>
              <a:t>/ml</a:t>
            </a:r>
          </a:p>
          <a:p>
            <a:pPr lvl="1" eaLnBrk="1" hangingPunct="1">
              <a:defRPr/>
            </a:pPr>
            <a:endParaRPr lang="tr-TR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27420" y="1432243"/>
            <a:ext cx="3028950" cy="4525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tr-TR" sz="2400" dirty="0">
                <a:solidFill>
                  <a:srgbClr val="FFFF00"/>
                </a:solidFill>
              </a:rPr>
              <a:t>6. ayda</a:t>
            </a:r>
          </a:p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</a:rPr>
              <a:t>IPSS: 9/2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Depolama :4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Boşaltım :5</a:t>
            </a:r>
          </a:p>
          <a:p>
            <a:pPr eaLnBrk="1" hangingPunct="1">
              <a:defRPr/>
            </a:pPr>
            <a:r>
              <a:rPr lang="tr-TR" sz="2400" dirty="0" err="1">
                <a:solidFill>
                  <a:schemeClr val="bg1"/>
                </a:solidFill>
              </a:rPr>
              <a:t>Üroflowmetri</a:t>
            </a:r>
            <a:r>
              <a:rPr lang="tr-TR" sz="2400" dirty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tr-TR" dirty="0" err="1">
                <a:solidFill>
                  <a:schemeClr val="bg1"/>
                </a:solidFill>
              </a:rPr>
              <a:t>Qmax</a:t>
            </a:r>
            <a:r>
              <a:rPr lang="tr-TR" dirty="0">
                <a:solidFill>
                  <a:schemeClr val="bg1"/>
                </a:solidFill>
              </a:rPr>
              <a:t>: 16 ml/s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İşeme hacmi: 230cc</a:t>
            </a:r>
          </a:p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</a:rPr>
              <a:t>PMR: 20 ml</a:t>
            </a:r>
          </a:p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</a:rPr>
              <a:t>PSA:1.2 </a:t>
            </a:r>
            <a:r>
              <a:rPr lang="tr-TR" sz="2400" dirty="0" err="1">
                <a:solidFill>
                  <a:schemeClr val="bg1"/>
                </a:solidFill>
              </a:rPr>
              <a:t>ng</a:t>
            </a:r>
            <a:r>
              <a:rPr lang="tr-TR" sz="2400" dirty="0">
                <a:solidFill>
                  <a:schemeClr val="bg1"/>
                </a:solidFill>
              </a:rPr>
              <a:t>/ml</a:t>
            </a:r>
          </a:p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</a:rPr>
              <a:t>PV: 35 ml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05470" y="1404619"/>
            <a:ext cx="28930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400" dirty="0">
                <a:solidFill>
                  <a:srgbClr val="FFFF00"/>
                </a:solidFill>
              </a:rPr>
              <a:t>Başlangıç</a:t>
            </a:r>
          </a:p>
          <a:p>
            <a:pPr>
              <a:defRPr/>
            </a:pPr>
            <a:r>
              <a:rPr lang="tr-TR" sz="2400" dirty="0">
                <a:solidFill>
                  <a:schemeClr val="bg1"/>
                </a:solidFill>
              </a:rPr>
              <a:t>IPSS: 17/4</a:t>
            </a:r>
          </a:p>
          <a:p>
            <a:pPr lvl="1">
              <a:defRPr/>
            </a:pPr>
            <a:r>
              <a:rPr lang="tr-TR" dirty="0">
                <a:solidFill>
                  <a:schemeClr val="bg1"/>
                </a:solidFill>
              </a:rPr>
              <a:t>Depolama:7 	</a:t>
            </a:r>
          </a:p>
          <a:p>
            <a:pPr lvl="1">
              <a:defRPr/>
            </a:pPr>
            <a:r>
              <a:rPr lang="tr-TR" dirty="0">
                <a:solidFill>
                  <a:schemeClr val="bg1"/>
                </a:solidFill>
              </a:rPr>
              <a:t>Boşaltım :10</a:t>
            </a:r>
          </a:p>
          <a:p>
            <a:pPr>
              <a:defRPr/>
            </a:pPr>
            <a:r>
              <a:rPr lang="tr-TR" sz="2400" dirty="0">
                <a:solidFill>
                  <a:schemeClr val="bg1"/>
                </a:solidFill>
              </a:rPr>
              <a:t>RT : (++) adenom ~ 45 ml</a:t>
            </a:r>
          </a:p>
          <a:p>
            <a:pPr>
              <a:defRPr/>
            </a:pPr>
            <a:r>
              <a:rPr lang="tr-TR" sz="2400" dirty="0">
                <a:solidFill>
                  <a:schemeClr val="bg1"/>
                </a:solidFill>
              </a:rPr>
              <a:t>PSA: 2.3 </a:t>
            </a:r>
            <a:r>
              <a:rPr lang="tr-TR" sz="2400" dirty="0" err="1">
                <a:solidFill>
                  <a:schemeClr val="bg1"/>
                </a:solidFill>
              </a:rPr>
              <a:t>ng</a:t>
            </a:r>
            <a:r>
              <a:rPr lang="tr-TR" sz="2400" dirty="0">
                <a:solidFill>
                  <a:schemeClr val="bg1"/>
                </a:solidFill>
              </a:rPr>
              <a:t>/ml</a:t>
            </a:r>
          </a:p>
          <a:p>
            <a:pPr>
              <a:defRPr/>
            </a:pPr>
            <a:r>
              <a:rPr lang="tr-TR" sz="2400" dirty="0">
                <a:solidFill>
                  <a:schemeClr val="bg1"/>
                </a:solidFill>
              </a:rPr>
              <a:t>TİT: 1 eritrosit, 2 lökosit</a:t>
            </a:r>
          </a:p>
          <a:p>
            <a:pPr>
              <a:defRPr/>
            </a:pPr>
            <a:r>
              <a:rPr lang="tr-TR" sz="2400" dirty="0" err="1">
                <a:solidFill>
                  <a:schemeClr val="bg1"/>
                </a:solidFill>
              </a:rPr>
              <a:t>Kreatinin</a:t>
            </a:r>
            <a:r>
              <a:rPr lang="tr-TR" sz="2400" dirty="0">
                <a:solidFill>
                  <a:schemeClr val="bg1"/>
                </a:solidFill>
              </a:rPr>
              <a:t>: 1.2 mg/dl</a:t>
            </a:r>
          </a:p>
        </p:txBody>
      </p:sp>
    </p:spTree>
    <p:extLst>
      <p:ext uri="{BB962C8B-B14F-4D97-AF65-F5344CB8AC3E}">
        <p14:creationId xmlns:p14="http://schemas.microsoft.com/office/powerpoint/2010/main" val="99358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Hastada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kombinasyon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tedavisi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başladıktan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sonra</a:t>
            </a:r>
            <a:r>
              <a:rPr lang="en-US" dirty="0">
                <a:solidFill>
                  <a:schemeClr val="bg1"/>
                </a:solidFill>
              </a:rPr>
              <a:t> ED </a:t>
            </a:r>
            <a:r>
              <a:rPr lang="en-US" dirty="0" err="1">
                <a:solidFill>
                  <a:schemeClr val="bg1"/>
                </a:solidFill>
              </a:rPr>
              <a:t>gelişti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IIEF:19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Hastanın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alfa-bloker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tedavisi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kesildi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tadalafil</a:t>
            </a:r>
            <a:r>
              <a:rPr lang="en-US" i="1" dirty="0">
                <a:solidFill>
                  <a:schemeClr val="bg1"/>
                </a:solidFill>
              </a:rPr>
              <a:t> 5 mg </a:t>
            </a:r>
            <a:r>
              <a:rPr lang="en-US" dirty="0" err="1">
                <a:solidFill>
                  <a:schemeClr val="bg1"/>
                </a:solidFill>
              </a:rPr>
              <a:t>eklendi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50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FFFF00"/>
                </a:solidFill>
              </a:rPr>
              <a:t>Başlangıç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IPSS:   9/2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PSA: 1,2 </a:t>
            </a:r>
            <a:r>
              <a:rPr lang="tr-TR" dirty="0" err="1">
                <a:solidFill>
                  <a:srgbClr val="FFFFFF"/>
                </a:solidFill>
              </a:rPr>
              <a:t>ng</a:t>
            </a:r>
            <a:r>
              <a:rPr lang="tr-TR" dirty="0">
                <a:solidFill>
                  <a:srgbClr val="FFFFFF"/>
                </a:solidFill>
              </a:rPr>
              <a:t>/dl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RT: (+) adenom ~ 35 ml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Q </a:t>
            </a:r>
            <a:r>
              <a:rPr lang="tr-TR" dirty="0" err="1">
                <a:solidFill>
                  <a:srgbClr val="FFFFFF"/>
                </a:solidFill>
              </a:rPr>
              <a:t>max</a:t>
            </a:r>
            <a:r>
              <a:rPr lang="tr-TR" dirty="0">
                <a:solidFill>
                  <a:srgbClr val="FFFFFF"/>
                </a:solidFill>
              </a:rPr>
              <a:t>: 16 ml/s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İşeme hacmi:230 cc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PMR: 20</a:t>
            </a:r>
          </a:p>
          <a:p>
            <a:pPr lvl="1">
              <a:defRPr/>
            </a:pPr>
            <a:r>
              <a:rPr lang="tr-TR" dirty="0">
                <a:solidFill>
                  <a:srgbClr val="FFFF00"/>
                </a:solidFill>
              </a:rPr>
              <a:t>IIEF: 19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tr-TR" dirty="0" err="1">
                <a:solidFill>
                  <a:srgbClr val="FFFF00"/>
                </a:solidFill>
              </a:rPr>
              <a:t>Tadalafil</a:t>
            </a:r>
            <a:r>
              <a:rPr lang="tr-TR" dirty="0">
                <a:solidFill>
                  <a:srgbClr val="FFFF00"/>
                </a:solidFill>
              </a:rPr>
              <a:t> , 12 hafta sonra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IPSS:   9/2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PSA: 1,2 </a:t>
            </a:r>
            <a:r>
              <a:rPr lang="tr-TR" dirty="0" err="1">
                <a:solidFill>
                  <a:srgbClr val="FFFFFF"/>
                </a:solidFill>
              </a:rPr>
              <a:t>ng</a:t>
            </a:r>
            <a:r>
              <a:rPr lang="tr-TR" dirty="0">
                <a:solidFill>
                  <a:srgbClr val="FFFFFF"/>
                </a:solidFill>
              </a:rPr>
              <a:t>/dl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RT: (+) adenom ~ 35 ml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Q </a:t>
            </a:r>
            <a:r>
              <a:rPr lang="tr-TR" dirty="0" err="1">
                <a:solidFill>
                  <a:srgbClr val="FFFFFF"/>
                </a:solidFill>
              </a:rPr>
              <a:t>max</a:t>
            </a:r>
            <a:r>
              <a:rPr lang="tr-TR" dirty="0">
                <a:solidFill>
                  <a:srgbClr val="FFFFFF"/>
                </a:solidFill>
              </a:rPr>
              <a:t>: 16 ml/s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İşeme hacmi:265cc</a:t>
            </a:r>
          </a:p>
          <a:p>
            <a:pPr lvl="1">
              <a:defRPr/>
            </a:pPr>
            <a:r>
              <a:rPr lang="tr-TR" dirty="0">
                <a:solidFill>
                  <a:srgbClr val="FFFFFF"/>
                </a:solidFill>
              </a:rPr>
              <a:t>PMR: 20</a:t>
            </a:r>
          </a:p>
          <a:p>
            <a:pPr lvl="1">
              <a:defRPr/>
            </a:pPr>
            <a:r>
              <a:rPr lang="tr-TR" dirty="0">
                <a:solidFill>
                  <a:srgbClr val="FFFF00"/>
                </a:solidFill>
              </a:rPr>
              <a:t>IIEF: 26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5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rgbClr val="FFFF00"/>
                </a:solidFill>
              </a:rPr>
              <a:t>Tadalafil</a:t>
            </a:r>
            <a:r>
              <a:rPr lang="tr-TR" sz="4000" dirty="0">
                <a:solidFill>
                  <a:srgbClr val="FFFF00"/>
                </a:solidFill>
              </a:rPr>
              <a:t> + 5 ARI</a:t>
            </a:r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061920"/>
              </p:ext>
            </p:extLst>
          </p:nvPr>
        </p:nvGraphicFramePr>
        <p:xfrm>
          <a:off x="283991" y="1587695"/>
          <a:ext cx="8229600" cy="3590076"/>
        </p:xfrm>
        <a:graphic>
          <a:graphicData uri="http://schemas.openxmlformats.org/drawingml/2006/table">
            <a:tbl>
              <a:tblPr firstRow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Casabe</a:t>
                      </a:r>
                      <a:r>
                        <a:rPr lang="tr-TR" baseline="0" dirty="0">
                          <a:solidFill>
                            <a:srgbClr val="FF0000"/>
                          </a:solidFill>
                        </a:rPr>
                        <a:t> A 2014</a:t>
                      </a:r>
                    </a:p>
                    <a:p>
                      <a:pPr algn="ctr"/>
                      <a:r>
                        <a:rPr lang="tr-TR" baseline="0" dirty="0">
                          <a:solidFill>
                            <a:srgbClr val="FF0000"/>
                          </a:solidFill>
                        </a:rPr>
                        <a:t>(n:695)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Watanabe</a:t>
                      </a:r>
                      <a:r>
                        <a:rPr lang="tr-TR" baseline="0" dirty="0">
                          <a:solidFill>
                            <a:srgbClr val="FF0000"/>
                          </a:solidFill>
                        </a:rPr>
                        <a:t> D 2018</a:t>
                      </a:r>
                    </a:p>
                    <a:p>
                      <a:pPr algn="ctr"/>
                      <a:r>
                        <a:rPr lang="tr-TR" baseline="0" dirty="0">
                          <a:solidFill>
                            <a:srgbClr val="FF0000"/>
                          </a:solidFill>
                        </a:rPr>
                        <a:t>(n:49)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PBO/FIN</a:t>
                      </a:r>
                    </a:p>
                    <a:p>
                      <a:pPr algn="ctr"/>
                      <a:r>
                        <a:rPr lang="tr-TR" dirty="0"/>
                        <a:t>N:350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TAD/FIN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N:345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AB/DUT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TAD/DUT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Mean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r>
                        <a:rPr lang="tr-TR" b="1" dirty="0"/>
                        <a:t>IIEF-EF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- 0.0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>
                          <a:solidFill>
                            <a:srgbClr val="FF0000"/>
                          </a:solidFill>
                        </a:rPr>
                        <a:t>   4.7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baseline="0" dirty="0"/>
                        <a:t>5.8 ± 5.8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baseline="0" dirty="0">
                          <a:solidFill>
                            <a:srgbClr val="FF0000"/>
                          </a:solidFill>
                        </a:rPr>
                        <a:t>7.6 ± 7.1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+ 6.15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r>
                        <a:rPr lang="tr-TR" b="1" dirty="0"/>
                        <a:t>IPSS </a:t>
                      </a:r>
                      <a:r>
                        <a:rPr lang="tr-TR" b="1" dirty="0" err="1"/>
                        <a:t>storage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  -</a:t>
                      </a:r>
                      <a:r>
                        <a:rPr lang="tr-TR" baseline="0" dirty="0"/>
                        <a:t> 1.7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>
                          <a:solidFill>
                            <a:srgbClr val="FF0000"/>
                          </a:solidFill>
                        </a:rPr>
                        <a:t>   - 2.0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r>
                        <a:rPr lang="tr-TR" b="1" dirty="0"/>
                        <a:t>IPSS </a:t>
                      </a:r>
                      <a:r>
                        <a:rPr lang="tr-TR" b="1" dirty="0" err="1"/>
                        <a:t>voiding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r>
                        <a:rPr lang="tr-TR" baseline="0" dirty="0"/>
                        <a:t> 2.8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>
                          <a:solidFill>
                            <a:srgbClr val="FF0000"/>
                          </a:solidFill>
                        </a:rPr>
                        <a:t>- 3.5   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r>
                        <a:rPr lang="tr-TR" b="1" dirty="0"/>
                        <a:t>IPSS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baseline="0" dirty="0"/>
                        <a:t>14.2 ± 8.6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baseline="0" dirty="0">
                          <a:solidFill>
                            <a:srgbClr val="FF0000"/>
                          </a:solidFill>
                        </a:rPr>
                        <a:t>11.5 ± 7.6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11.55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482AF7-F16D-41B1-BF3F-80A0C25B8C91}"/>
              </a:ext>
            </a:extLst>
          </p:cNvPr>
          <p:cNvSpPr txBox="1"/>
          <p:nvPr/>
        </p:nvSpPr>
        <p:spPr>
          <a:xfrm>
            <a:off x="84842" y="6268828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Casabe</a:t>
            </a:r>
            <a:r>
              <a:rPr lang="en-US" sz="1400" dirty="0">
                <a:solidFill>
                  <a:srgbClr val="FFFF00"/>
                </a:solidFill>
              </a:rPr>
              <a:t> A. J Urol. 2014 Mar;191(3):727-33.</a:t>
            </a:r>
          </a:p>
          <a:p>
            <a:r>
              <a:rPr lang="en-US" sz="1400" dirty="0">
                <a:solidFill>
                  <a:srgbClr val="FFFF00"/>
                </a:solidFill>
              </a:rPr>
              <a:t>Watanabe D. Aging Male. 2018 Nov 20:1-6.</a:t>
            </a:r>
          </a:p>
        </p:txBody>
      </p:sp>
      <p:graphicFrame>
        <p:nvGraphicFramePr>
          <p:cNvPr id="6" name="7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725890"/>
              </p:ext>
            </p:extLst>
          </p:nvPr>
        </p:nvGraphicFramePr>
        <p:xfrm>
          <a:off x="283991" y="1587695"/>
          <a:ext cx="8229600" cy="371808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Casabe</a:t>
                      </a:r>
                      <a:r>
                        <a:rPr lang="tr-TR" baseline="0" dirty="0"/>
                        <a:t> A 2014</a:t>
                      </a:r>
                    </a:p>
                    <a:p>
                      <a:pPr algn="ctr"/>
                      <a:r>
                        <a:rPr lang="tr-TR" baseline="0" dirty="0"/>
                        <a:t>(n:695)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Watanabe</a:t>
                      </a:r>
                      <a:r>
                        <a:rPr lang="tr-TR" baseline="0" dirty="0"/>
                        <a:t> D 2018</a:t>
                      </a:r>
                    </a:p>
                    <a:p>
                      <a:pPr algn="ctr"/>
                      <a:r>
                        <a:rPr lang="tr-TR" baseline="0" dirty="0"/>
                        <a:t>(n:49)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PBO/FIN</a:t>
                      </a:r>
                    </a:p>
                    <a:p>
                      <a:pPr algn="ctr"/>
                      <a:r>
                        <a:rPr lang="tr-TR" dirty="0"/>
                        <a:t>N:350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TAD/FIN</a:t>
                      </a:r>
                    </a:p>
                    <a:p>
                      <a:pPr algn="ctr"/>
                      <a:r>
                        <a:rPr lang="tr-TR" dirty="0"/>
                        <a:t>N:345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AB/DUT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TAD/DUT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Mean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r>
                        <a:rPr lang="tr-TR" dirty="0"/>
                        <a:t>IIEF-EF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- 0.0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/>
                        <a:t>   4.7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baseline="0" dirty="0"/>
                        <a:t>5.8 ± 5.8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baseline="0" dirty="0"/>
                        <a:t>7.6 ± 7.1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+ 6.15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r>
                        <a:rPr lang="tr-TR" dirty="0"/>
                        <a:t>IPSS </a:t>
                      </a:r>
                      <a:r>
                        <a:rPr lang="tr-TR" dirty="0" err="1"/>
                        <a:t>storage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  -</a:t>
                      </a:r>
                      <a:r>
                        <a:rPr lang="tr-TR" baseline="0" dirty="0"/>
                        <a:t> 1.7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/>
                        <a:t>   - 2.0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r>
                        <a:rPr lang="tr-TR" dirty="0"/>
                        <a:t>IPSS </a:t>
                      </a:r>
                      <a:r>
                        <a:rPr lang="tr-TR" dirty="0" err="1"/>
                        <a:t>voiding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r>
                        <a:rPr lang="tr-TR" baseline="0" dirty="0"/>
                        <a:t> 2.8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/>
                        <a:t>- 3.5   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486">
                <a:tc>
                  <a:txBody>
                    <a:bodyPr/>
                    <a:lstStyle/>
                    <a:p>
                      <a:r>
                        <a:rPr lang="tr-TR" dirty="0"/>
                        <a:t>IPSS total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11.6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baseline="0" dirty="0"/>
                        <a:t>14.2 ± 8.6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baseline="0" dirty="0"/>
                        <a:t>11.5 ± 7.6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11.55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5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Dutasterid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yan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etkileri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Dutasterid</a:t>
            </a:r>
            <a:r>
              <a:rPr lang="tr-TR" dirty="0">
                <a:solidFill>
                  <a:srgbClr val="FF0000"/>
                </a:solidFill>
              </a:rPr>
              <a:t> alan hastalarda ED riski çok yüksek mi?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4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Olgu-1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</a:rPr>
              <a:t>59 yaşında erkek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</a:rPr>
              <a:t>2 yıldır </a:t>
            </a:r>
            <a:r>
              <a:rPr lang="tr-TR" sz="2400" dirty="0" err="1">
                <a:solidFill>
                  <a:schemeClr val="bg1"/>
                </a:solidFill>
              </a:rPr>
              <a:t>AÜSS’ları</a:t>
            </a:r>
            <a:r>
              <a:rPr lang="tr-TR" sz="2400" dirty="0">
                <a:solidFill>
                  <a:schemeClr val="bg1"/>
                </a:solidFill>
              </a:rPr>
              <a:t> mevcut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FFFFFF"/>
                </a:solidFill>
              </a:rPr>
              <a:t>RT:+/adenom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DM(-), HT(-)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Prostat volümü:25 cc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rgbClr val="FFFFFF"/>
                </a:solidFill>
              </a:rPr>
              <a:t>IPSS: 15 (orta derece)</a:t>
            </a:r>
          </a:p>
          <a:p>
            <a:pPr lvl="1">
              <a:buFontTx/>
              <a:buChar char="-"/>
            </a:pPr>
            <a:r>
              <a:rPr lang="tr-TR" sz="2000" dirty="0">
                <a:solidFill>
                  <a:schemeClr val="bg1"/>
                </a:solidFill>
              </a:rPr>
              <a:t>Depolama: 9</a:t>
            </a:r>
          </a:p>
          <a:p>
            <a:pPr lvl="1">
              <a:buFontTx/>
              <a:buChar char="-"/>
            </a:pPr>
            <a:r>
              <a:rPr lang="tr-TR" sz="2000" dirty="0">
                <a:solidFill>
                  <a:schemeClr val="bg1"/>
                </a:solidFill>
              </a:rPr>
              <a:t>Boşaltım: 6</a:t>
            </a:r>
          </a:p>
          <a:p>
            <a:endParaRPr lang="tr-TR" sz="3200" dirty="0"/>
          </a:p>
        </p:txBody>
      </p:sp>
      <p:sp>
        <p:nvSpPr>
          <p:cNvPr id="5" name="3 İçerik Yer Tutucusu"/>
          <p:cNvSpPr txBox="1">
            <a:spLocks/>
          </p:cNvSpPr>
          <p:nvPr/>
        </p:nvSpPr>
        <p:spPr>
          <a:xfrm>
            <a:off x="4211960" y="3573016"/>
            <a:ext cx="468052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PSA : 1.0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ng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/ml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Üroflowmetri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Qmax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:16ml/sn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İşeme hacmi: 234 ml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PMR:25ml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8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2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Metin kutusu 4"/>
          <p:cNvSpPr txBox="1">
            <a:spLocks noChangeArrowheads="1"/>
          </p:cNvSpPr>
          <p:nvPr/>
        </p:nvSpPr>
        <p:spPr bwMode="auto">
          <a:xfrm>
            <a:off x="0" y="2286000"/>
            <a:ext cx="3529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dirty="0" err="1">
                <a:solidFill>
                  <a:srgbClr val="FF6600"/>
                </a:solidFill>
              </a:rPr>
              <a:t>Corona</a:t>
            </a:r>
            <a:r>
              <a:rPr lang="tr-TR" sz="1600" dirty="0">
                <a:solidFill>
                  <a:srgbClr val="FF6600"/>
                </a:solidFill>
              </a:rPr>
              <a:t> G et al </a:t>
            </a:r>
            <a:r>
              <a:rPr lang="tr-TR" sz="1600" dirty="0" err="1">
                <a:solidFill>
                  <a:srgbClr val="FF6600"/>
                </a:solidFill>
              </a:rPr>
              <a:t>Andrology</a:t>
            </a:r>
            <a:r>
              <a:rPr lang="tr-TR" sz="1600" dirty="0">
                <a:solidFill>
                  <a:srgbClr val="FF6600"/>
                </a:solidFill>
              </a:rPr>
              <a:t>  2017 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849563"/>
            <a:ext cx="8001000" cy="438943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17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4" charset="-128"/>
              </a:rPr>
              <a:t>çalışma</a:t>
            </a:r>
            <a:endParaRPr lang="en-US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24.463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4" charset="-128"/>
              </a:rPr>
              <a:t>hasta</a:t>
            </a: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 5</a:t>
            </a:r>
            <a:r>
              <a:rPr lang="tr-TR" sz="2400" dirty="0">
                <a:solidFill>
                  <a:schemeClr val="bg1"/>
                </a:solidFill>
                <a:ea typeface="ＭＳ Ｐゴシック" pitchFamily="34" charset="-128"/>
              </a:rPr>
              <a:t>-</a:t>
            </a: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ARI</a:t>
            </a:r>
          </a:p>
          <a:p>
            <a:pPr>
              <a:buFont typeface="Wingdings 2" pitchFamily="18" charset="2"/>
              <a:buNone/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    22.270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4" charset="-128"/>
              </a:rPr>
              <a:t>hasta</a:t>
            </a: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4" charset="-128"/>
              </a:rPr>
              <a:t>plasebo</a:t>
            </a:r>
            <a:endParaRPr lang="en-US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Ort </a:t>
            </a:r>
            <a:r>
              <a:rPr lang="tr-TR" sz="24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4" charset="-128"/>
              </a:rPr>
              <a:t>takip</a:t>
            </a: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 99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4" charset="-128"/>
              </a:rPr>
              <a:t>hafta</a:t>
            </a:r>
            <a:endParaRPr lang="en-US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Ort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4" charset="-128"/>
              </a:rPr>
              <a:t>yaş</a:t>
            </a: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 64</a:t>
            </a:r>
          </a:p>
          <a:p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5ARI </a:t>
            </a:r>
            <a:r>
              <a:rPr lang="en-US" sz="2400" dirty="0" err="1">
                <a:solidFill>
                  <a:srgbClr val="FFFF00"/>
                </a:solidFill>
                <a:ea typeface="ＭＳ Ｐゴシック" pitchFamily="34" charset="-128"/>
              </a:rPr>
              <a:t>grubunda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ED </a:t>
            </a:r>
            <a:r>
              <a:rPr lang="en-US" sz="2400" dirty="0" err="1">
                <a:solidFill>
                  <a:srgbClr val="FFFF00"/>
                </a:solidFill>
                <a:ea typeface="ＭＳ Ｐゴシック" pitchFamily="34" charset="-128"/>
              </a:rPr>
              <a:t>görülme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rgbClr val="FFFF00"/>
                </a:solidFill>
                <a:ea typeface="ＭＳ Ｐゴシック" pitchFamily="34" charset="-128"/>
              </a:rPr>
              <a:t>ve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libido </a:t>
            </a:r>
            <a:r>
              <a:rPr lang="en-US" sz="2400" dirty="0" err="1">
                <a:solidFill>
                  <a:srgbClr val="FFFF00"/>
                </a:solidFill>
                <a:ea typeface="ＭＳ Ｐゴシック" pitchFamily="34" charset="-128"/>
              </a:rPr>
              <a:t>azalması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rgbClr val="FFFF00"/>
                </a:solidFill>
                <a:ea typeface="ＭＳ Ｐゴシック" pitchFamily="34" charset="-128"/>
              </a:rPr>
              <a:t>anlamlı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rgbClr val="FFFF00"/>
                </a:solidFill>
                <a:ea typeface="ＭＳ Ｐゴシック" pitchFamily="34" charset="-128"/>
              </a:rPr>
              <a:t>olarak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rgbClr val="FFFF00"/>
                </a:solidFill>
                <a:ea typeface="ＭＳ Ｐゴシック" pitchFamily="34" charset="-128"/>
              </a:rPr>
              <a:t>daha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rgbClr val="FFFF00"/>
                </a:solidFill>
                <a:ea typeface="ＭＳ Ｐゴシック" pitchFamily="34" charset="-128"/>
              </a:rPr>
              <a:t>yüksek</a:t>
            </a:r>
            <a:endParaRPr lang="en-US" sz="2400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lvl="1"/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Libido, [OR = 1.54 (1.29; 1.82); p &lt; 0.0001]</a:t>
            </a:r>
          </a:p>
          <a:p>
            <a:pPr lvl="1"/>
            <a:r>
              <a:rPr lang="en-US" dirty="0">
                <a:solidFill>
                  <a:srgbClr val="FFFF00"/>
                </a:solidFill>
                <a:ea typeface="ＭＳ Ｐゴシック" pitchFamily="34" charset="-128"/>
              </a:rPr>
              <a:t>ED, [OR = 1.47 (1.29; 1.68); p &lt; 0.0001]</a:t>
            </a:r>
          </a:p>
        </p:txBody>
      </p:sp>
      <p:pic>
        <p:nvPicPr>
          <p:cNvPr id="3584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863" y="2286000"/>
            <a:ext cx="52911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44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326925"/>
            <a:ext cx="8858626" cy="237032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71.849 hasta</a:t>
            </a:r>
          </a:p>
          <a:p>
            <a:r>
              <a:rPr lang="en-US" sz="2400" dirty="0">
                <a:solidFill>
                  <a:srgbClr val="FFFFFF"/>
                </a:solidFill>
              </a:rPr>
              <a:t>5ARI (IRR 0.92; 95% CI 0.85– 0.99; </a:t>
            </a:r>
            <a:r>
              <a:rPr lang="en-US" sz="2400" dirty="0">
                <a:solidFill>
                  <a:srgbClr val="FFFF00"/>
                </a:solidFill>
              </a:rPr>
              <a:t>OR 0.94; 95% CI 0.85–1.03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5ARI+alfa </a:t>
            </a:r>
            <a:r>
              <a:rPr lang="en-US" sz="2400" dirty="0" err="1">
                <a:solidFill>
                  <a:srgbClr val="FFFFFF"/>
                </a:solidFill>
              </a:rPr>
              <a:t>bloker</a:t>
            </a:r>
            <a:r>
              <a:rPr lang="en-US" sz="2400" dirty="0">
                <a:solidFill>
                  <a:srgbClr val="FFFFFF"/>
                </a:solidFill>
              </a:rPr>
              <a:t> (IRR 1.09; 95% CI 0.99–1.21; </a:t>
            </a:r>
            <a:r>
              <a:rPr lang="en-US" sz="2400" dirty="0">
                <a:solidFill>
                  <a:srgbClr val="FFFF00"/>
                </a:solidFill>
              </a:rPr>
              <a:t>OR 0.92; 95% CI 0.80–1.06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Alfa </a:t>
            </a:r>
            <a:r>
              <a:rPr lang="en-US" sz="2400" dirty="0" err="1">
                <a:solidFill>
                  <a:srgbClr val="FFFFFF"/>
                </a:solidFill>
              </a:rPr>
              <a:t>bloker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ile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karşılaştırıldığında</a:t>
            </a:r>
            <a:r>
              <a:rPr lang="en-US" sz="2400" dirty="0">
                <a:solidFill>
                  <a:srgbClr val="FFFFFF"/>
                </a:solidFill>
              </a:rPr>
              <a:t> ED </a:t>
            </a:r>
            <a:r>
              <a:rPr lang="en-US" sz="2400" dirty="0" err="1">
                <a:solidFill>
                  <a:srgbClr val="FFFFFF"/>
                </a:solidFill>
              </a:rPr>
              <a:t>riskinde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artış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görülmedi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9422"/>
            <a:ext cx="9144000" cy="2988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93" y="0"/>
            <a:ext cx="7250891" cy="1326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5536" y="1311783"/>
            <a:ext cx="11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BMJ 2016</a:t>
            </a:r>
          </a:p>
        </p:txBody>
      </p:sp>
    </p:spTree>
    <p:extLst>
      <p:ext uri="{BB962C8B-B14F-4D97-AF65-F5344CB8AC3E}">
        <p14:creationId xmlns:p14="http://schemas.microsoft.com/office/powerpoint/2010/main" val="16622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74"/>
            <a:ext cx="9144000" cy="16340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988677"/>
            <a:ext cx="4038600" cy="26409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 </a:t>
            </a:r>
            <a:r>
              <a:rPr lang="en-US" sz="2400" dirty="0" err="1">
                <a:solidFill>
                  <a:schemeClr val="bg1"/>
                </a:solidFill>
              </a:rPr>
              <a:t>çalışma</a:t>
            </a:r>
            <a:r>
              <a:rPr lang="en-US" sz="2400" dirty="0">
                <a:solidFill>
                  <a:schemeClr val="bg1"/>
                </a:solidFill>
              </a:rPr>
              <a:t> 209.940 hasta</a:t>
            </a:r>
          </a:p>
          <a:p>
            <a:r>
              <a:rPr lang="en-US" sz="2400" dirty="0">
                <a:solidFill>
                  <a:schemeClr val="bg1"/>
                </a:solidFill>
              </a:rPr>
              <a:t>HR 1.23 (95% CI, 0.99–1.54)</a:t>
            </a:r>
          </a:p>
          <a:p>
            <a:r>
              <a:rPr lang="en-US" sz="2400" dirty="0">
                <a:solidFill>
                  <a:schemeClr val="bg1"/>
                </a:solidFill>
              </a:rPr>
              <a:t>OR 1.19 (95% CI, 0.95–1.49)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1390" y="6284489"/>
            <a:ext cx="266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World J </a:t>
            </a:r>
            <a:r>
              <a:rPr lang="en-US" dirty="0" err="1">
                <a:solidFill>
                  <a:srgbClr val="FFFF00"/>
                </a:solidFill>
              </a:rPr>
              <a:t>Mens</a:t>
            </a:r>
            <a:r>
              <a:rPr lang="en-US" dirty="0">
                <a:solidFill>
                  <a:srgbClr val="FFFF00"/>
                </a:solidFill>
              </a:rPr>
              <a:t> Health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5878"/>
            <a:ext cx="9144000" cy="738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126" y="1565304"/>
            <a:ext cx="4545873" cy="39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5926"/>
            <a:ext cx="4633717" cy="1558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2555926"/>
            <a:ext cx="4578350" cy="1558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4471750"/>
            <a:ext cx="9144000" cy="1187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" y="0"/>
            <a:ext cx="9144000" cy="2444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1390" y="6284489"/>
            <a:ext cx="1666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 </a:t>
            </a:r>
            <a:r>
              <a:rPr lang="en-US" dirty="0" err="1">
                <a:solidFill>
                  <a:srgbClr val="FFFF00"/>
                </a:solidFill>
              </a:rPr>
              <a:t>Clin</a:t>
            </a:r>
            <a:r>
              <a:rPr lang="en-US" dirty="0">
                <a:solidFill>
                  <a:srgbClr val="FFFF00"/>
                </a:solidFill>
              </a:rPr>
              <a:t> Med 2019</a:t>
            </a:r>
          </a:p>
        </p:txBody>
      </p:sp>
    </p:spTree>
    <p:extLst>
      <p:ext uri="{BB962C8B-B14F-4D97-AF65-F5344CB8AC3E}">
        <p14:creationId xmlns:p14="http://schemas.microsoft.com/office/powerpoint/2010/main" val="525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8136"/>
            <a:ext cx="72866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6" y="2582668"/>
            <a:ext cx="90487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6263489" y="6477067"/>
            <a:ext cx="20644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</a:t>
            </a: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</a:t>
            </a: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</a:t>
            </a: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7511" y="3238500"/>
            <a:ext cx="8607864" cy="31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036" y="3486150"/>
            <a:ext cx="15022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13099" y="3035300"/>
            <a:ext cx="2065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7713" y="4997450"/>
            <a:ext cx="45811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2911" y="5235575"/>
            <a:ext cx="45811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718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dirty="0">
                <a:solidFill>
                  <a:srgbClr val="FFFF00"/>
                </a:solidFill>
              </a:rPr>
              <a:t>Vakadan Öğrenilmesi Gerekenler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5092" y="929234"/>
            <a:ext cx="8058150" cy="449072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tr-TR" sz="3000" dirty="0">
                <a:solidFill>
                  <a:schemeClr val="bg1"/>
                </a:solidFill>
              </a:rPr>
              <a:t>Kombinasyon tedavisi; 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Orta ve şiddetli AÜSS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Büyük prostat (&gt;40cc)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Yüksek PSA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İleri yaş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Yüksek PMR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Düşük </a:t>
            </a:r>
            <a:r>
              <a:rPr lang="tr-TR" dirty="0" err="1">
                <a:solidFill>
                  <a:schemeClr val="bg1"/>
                </a:solidFill>
              </a:rPr>
              <a:t>Qmax’ta</a:t>
            </a:r>
            <a:r>
              <a:rPr lang="tr-TR" dirty="0">
                <a:solidFill>
                  <a:schemeClr val="bg1"/>
                </a:solidFill>
              </a:rPr>
              <a:t> önerilmektedir.</a:t>
            </a:r>
          </a:p>
          <a:p>
            <a:pPr eaLnBrk="1" hangingPunct="1">
              <a:defRPr/>
            </a:pPr>
            <a:r>
              <a:rPr lang="tr-TR" sz="3000" dirty="0">
                <a:solidFill>
                  <a:schemeClr val="bg1"/>
                </a:solidFill>
              </a:rPr>
              <a:t>Kombinasyon tedavisi 1 yıldan kısa olmamalıdır.</a:t>
            </a:r>
          </a:p>
          <a:p>
            <a:pPr>
              <a:defRPr/>
            </a:pPr>
            <a:r>
              <a:rPr lang="tr-TR" sz="3000" dirty="0">
                <a:solidFill>
                  <a:schemeClr val="bg1"/>
                </a:solidFill>
              </a:rPr>
              <a:t>Seksüel </a:t>
            </a:r>
            <a:r>
              <a:rPr lang="tr-TR" sz="3000" dirty="0" err="1">
                <a:solidFill>
                  <a:schemeClr val="bg1"/>
                </a:solidFill>
              </a:rPr>
              <a:t>disfonksiyon</a:t>
            </a:r>
            <a:r>
              <a:rPr lang="tr-TR" sz="3000" dirty="0">
                <a:solidFill>
                  <a:schemeClr val="bg1"/>
                </a:solidFill>
              </a:rPr>
              <a:t> ve diğer yan etkilerin </a:t>
            </a:r>
            <a:r>
              <a:rPr lang="tr-TR" sz="3000" dirty="0" err="1">
                <a:solidFill>
                  <a:schemeClr val="bg1"/>
                </a:solidFill>
              </a:rPr>
              <a:t>insidansı</a:t>
            </a:r>
            <a:r>
              <a:rPr lang="tr-TR" sz="3000" dirty="0">
                <a:solidFill>
                  <a:schemeClr val="bg1"/>
                </a:solidFill>
              </a:rPr>
              <a:t> düşüktür ve zamanla azalır.</a:t>
            </a:r>
            <a:endParaRPr lang="tr-TR" dirty="0">
              <a:solidFill>
                <a:schemeClr val="bg1"/>
              </a:solidFill>
            </a:endParaRPr>
          </a:p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263489" y="6477067"/>
            <a:ext cx="21358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778"/>
            <a:ext cx="9144000" cy="10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8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r-TR" sz="4000" dirty="0">
                <a:solidFill>
                  <a:srgbClr val="FFFF00"/>
                </a:solidFill>
                <a:cs typeface="Arial" pitchFamily="34" charset="0"/>
              </a:rPr>
              <a:t>PDE-5i + 5-ARİ tedavi adayı hastalar</a:t>
            </a:r>
            <a:br>
              <a:rPr lang="tr-TR" sz="4000" dirty="0">
                <a:solidFill>
                  <a:srgbClr val="FFFF00"/>
                </a:solidFill>
                <a:cs typeface="Arial" pitchFamily="34" charset="0"/>
              </a:rPr>
            </a:b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026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5-ARİ tedavisine </a:t>
            </a:r>
            <a:r>
              <a:rPr lang="tr-TR" dirty="0" err="1">
                <a:solidFill>
                  <a:schemeClr val="bg1"/>
                </a:solidFill>
              </a:rPr>
              <a:t>suboptimal</a:t>
            </a:r>
            <a:r>
              <a:rPr lang="tr-TR" dirty="0">
                <a:solidFill>
                  <a:schemeClr val="bg1"/>
                </a:solidFill>
              </a:rPr>
              <a:t> cevap ?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5-ARİ tedavisine cevap veren fakat ED gelişen hastalar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Büyük prostatı ve orta-ciddi </a:t>
            </a:r>
            <a:r>
              <a:rPr lang="tr-TR" dirty="0" err="1">
                <a:solidFill>
                  <a:schemeClr val="bg1"/>
                </a:solidFill>
              </a:rPr>
              <a:t>AÜSS’ları</a:t>
            </a:r>
            <a:r>
              <a:rPr lang="tr-TR" dirty="0">
                <a:solidFill>
                  <a:schemeClr val="bg1"/>
                </a:solidFill>
              </a:rPr>
              <a:t> olan ve </a:t>
            </a:r>
            <a:r>
              <a:rPr lang="tr-TR" dirty="0" err="1">
                <a:solidFill>
                  <a:schemeClr val="bg1"/>
                </a:solidFill>
              </a:rPr>
              <a:t>ED’si</a:t>
            </a:r>
            <a:r>
              <a:rPr lang="tr-TR" dirty="0">
                <a:solidFill>
                  <a:schemeClr val="bg1"/>
                </a:solidFill>
              </a:rPr>
              <a:t> olan hastalar</a:t>
            </a:r>
          </a:p>
        </p:txBody>
      </p:sp>
    </p:spTree>
    <p:extLst>
      <p:ext uri="{BB962C8B-B14F-4D97-AF65-F5344CB8AC3E}">
        <p14:creationId xmlns:p14="http://schemas.microsoft.com/office/powerpoint/2010/main" val="2704005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0078" y="1369883"/>
            <a:ext cx="7212788" cy="3459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53 yaşında erkek hasta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 yıldır kesik kesik idrar yapma </a:t>
            </a:r>
            <a:r>
              <a:rPr lang="mr-IN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–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dizüri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mr-IN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–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sıkışma </a:t>
            </a:r>
            <a:r>
              <a:rPr lang="mr-IN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–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sıkışma tipi kaçırma 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PVR hissi (+)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IPSS: 25 ( Boşaltma ve Depolama tipi şikayetler)</a:t>
            </a:r>
          </a:p>
          <a:p>
            <a:pPr>
              <a:lnSpc>
                <a:spcPct val="150000"/>
              </a:lnSpc>
            </a:pP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Qmax</a:t>
            </a:r>
            <a:r>
              <a:rPr lang="tr-TR" sz="2000" u="sng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11 - </a:t>
            </a: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ort</a:t>
            </a:r>
            <a:r>
              <a:rPr lang="tr-TR" sz="2000" u="sng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7 ml/</a:t>
            </a: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sn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,  </a:t>
            </a:r>
            <a:r>
              <a:rPr lang="tr-TR" sz="2000" u="sng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9ml/</a:t>
            </a: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sn</a:t>
            </a:r>
            <a:r>
              <a:rPr lang="tr-TR" sz="2000" u="sng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- </a:t>
            </a: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ort.</a:t>
            </a:r>
            <a:r>
              <a:rPr lang="tr-TR" sz="2000" u="sng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5 ml/</a:t>
            </a: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sn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 </a:t>
            </a:r>
            <a:r>
              <a:rPr lang="tr-TR" sz="2000" u="sng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12 ml/</a:t>
            </a: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sn</a:t>
            </a:r>
            <a:r>
              <a:rPr lang="tr-TR" sz="2000" u="sng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– </a:t>
            </a: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ort.</a:t>
            </a:r>
            <a:r>
              <a:rPr lang="tr-TR" sz="2000" u="sng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6 ml/</a:t>
            </a:r>
            <a:r>
              <a:rPr lang="tr-TR" sz="2000" u="sng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sn</a:t>
            </a:r>
            <a:endParaRPr lang="tr-TR" sz="2000" u="sng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İşenen hacimler: 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Min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110 –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Maks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340</a:t>
            </a:r>
          </a:p>
          <a:p>
            <a:pPr marL="0" indent="0">
              <a:buNone/>
            </a:pPr>
            <a:endParaRPr lang="tr-TR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245610" y="807025"/>
            <a:ext cx="6233693" cy="1054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Calibri"/>
              </a:rPr>
              <a:t>Olgu 3 </a:t>
            </a:r>
          </a:p>
          <a:p>
            <a:pPr latinLnBrk="1" hangingPunct="0"/>
            <a:r>
              <a:rPr lang="tr-TR" sz="3200" b="1" dirty="0">
                <a:solidFill>
                  <a:schemeClr val="bg1"/>
                </a:solidFill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963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212" y="2115509"/>
            <a:ext cx="7673984" cy="2779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Mesane günlüğü:  Gündüz sıklığı 12-16,  Gece: 3-4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	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Min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40 cc 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Maks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340 cc, kaçırma 2 ...../3 günde</a:t>
            </a:r>
          </a:p>
          <a:p>
            <a:pPr>
              <a:lnSpc>
                <a:spcPct val="120000"/>
              </a:lnSpc>
            </a:pPr>
            <a:endParaRPr lang="tr-TR" sz="20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PSA: 0.7, 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Kre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1.2 </a:t>
            </a:r>
          </a:p>
          <a:p>
            <a:pPr>
              <a:lnSpc>
                <a:spcPct val="120000"/>
              </a:lnSpc>
            </a:pPr>
            <a:endParaRPr lang="tr-TR" sz="20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Üriner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USG: Her iki böbrek doğal. Prostat Hacmi: 45 cc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	          PVR: 50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mL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prostat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parankiminde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bir kaç adet kalsifikasyon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54986" y="1155054"/>
            <a:ext cx="6233693" cy="1054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latinLnBrk="1" hangingPunct="0"/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Calibri"/>
              </a:rPr>
              <a:t>Olgu 3  </a:t>
            </a:r>
          </a:p>
          <a:p>
            <a:pPr latinLnBrk="1" hangingPunct="0"/>
            <a:r>
              <a:rPr lang="tr-TR" sz="3200" dirty="0">
                <a:solidFill>
                  <a:schemeClr val="bg1"/>
                </a:solidFill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491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900" y="1722662"/>
            <a:ext cx="3526532" cy="3892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BF5EB35-DA67-4A15-B51B-70C3DBE0F569}"/>
              </a:ext>
            </a:extLst>
          </p:cNvPr>
          <p:cNvSpPr txBox="1"/>
          <p:nvPr/>
        </p:nvSpPr>
        <p:spPr>
          <a:xfrm>
            <a:off x="6022566" y="2003638"/>
            <a:ext cx="193719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iyi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Ü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roflo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metri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CE2A98D9-CB7B-4114-94D3-043BE8C196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61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latinLnBrk="1" hangingPunct="0"/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Calibri"/>
              </a:rPr>
              <a:t>Olgu 3 </a:t>
            </a:r>
          </a:p>
        </p:txBody>
      </p:sp>
      <p:sp>
        <p:nvSpPr>
          <p:cNvPr id="10" name="Metin kutusu 1">
            <a:extLst>
              <a:ext uri="{FF2B5EF4-FFF2-40B4-BE49-F238E27FC236}">
                <a16:creationId xmlns:a16="http://schemas.microsoft.com/office/drawing/2014/main" id="{D4F0B5F6-652E-48F6-862B-CC1FA6EEE1DD}"/>
              </a:ext>
            </a:extLst>
          </p:cNvPr>
          <p:cNvSpPr txBox="1"/>
          <p:nvPr/>
        </p:nvSpPr>
        <p:spPr>
          <a:xfrm>
            <a:off x="6136835" y="2528755"/>
            <a:ext cx="1661691" cy="90024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rtl="0" latinLnBrk="1" hangingPunct="0"/>
            <a:r>
              <a:rPr lang="tr-TR" dirty="0">
                <a:solidFill>
                  <a:schemeClr val="tx1"/>
                </a:solidFill>
                <a:sym typeface="Calibri"/>
              </a:rPr>
              <a:t>343 ml </a:t>
            </a:r>
          </a:p>
          <a:p>
            <a:pPr algn="ctr" rtl="0" latinLnBrk="1" hangingPunct="0"/>
            <a:r>
              <a:rPr lang="tr-TR" dirty="0">
                <a:solidFill>
                  <a:schemeClr val="tx1"/>
                </a:solidFill>
                <a:sym typeface="Calibri"/>
              </a:rPr>
              <a:t>Qmax:13 ml/</a:t>
            </a:r>
            <a:r>
              <a:rPr lang="tr-TR" dirty="0" err="1">
                <a:solidFill>
                  <a:schemeClr val="tx1"/>
                </a:solidFill>
                <a:sym typeface="Calibri"/>
              </a:rPr>
              <a:t>sn</a:t>
            </a:r>
            <a:endParaRPr lang="tr-TR" dirty="0">
              <a:solidFill>
                <a:schemeClr val="tx1"/>
              </a:solidFill>
              <a:sym typeface="Calibri"/>
            </a:endParaRPr>
          </a:p>
          <a:p>
            <a:pPr algn="ctr" rtl="0" latinLnBrk="1" hangingPunct="0"/>
            <a:r>
              <a:rPr lang="tr-TR" dirty="0" err="1">
                <a:solidFill>
                  <a:schemeClr val="tx1"/>
                </a:solidFill>
              </a:rPr>
              <a:t>Ort</a:t>
            </a:r>
            <a:r>
              <a:rPr lang="tr-TR" dirty="0">
                <a:solidFill>
                  <a:schemeClr val="tx1"/>
                </a:solidFill>
              </a:rPr>
              <a:t>: 6 ml/</a:t>
            </a:r>
            <a:r>
              <a:rPr lang="tr-TR" dirty="0" err="1">
                <a:solidFill>
                  <a:schemeClr val="tx1"/>
                </a:solidFill>
              </a:rPr>
              <a:t>sn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Tedavi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bg1"/>
                </a:solidFill>
              </a:rPr>
              <a:t>Hastaya  alfa-</a:t>
            </a:r>
            <a:r>
              <a:rPr lang="tr-TR" sz="2400" dirty="0" err="1">
                <a:solidFill>
                  <a:schemeClr val="bg1"/>
                </a:solidFill>
              </a:rPr>
              <a:t>bloker</a:t>
            </a:r>
            <a:r>
              <a:rPr lang="tr-TR" sz="2400" dirty="0">
                <a:solidFill>
                  <a:schemeClr val="bg1"/>
                </a:solidFill>
              </a:rPr>
              <a:t> başlandı.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6 hafta sonra kontrolde şikayetlerinde düzelme yok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Alfa-</a:t>
            </a:r>
            <a:r>
              <a:rPr lang="tr-TR" sz="2400" dirty="0" err="1">
                <a:solidFill>
                  <a:schemeClr val="bg1"/>
                </a:solidFill>
              </a:rPr>
              <a:t>bloker</a:t>
            </a:r>
            <a:r>
              <a:rPr lang="tr-TR" sz="2400" dirty="0">
                <a:solidFill>
                  <a:schemeClr val="bg1"/>
                </a:solidFill>
              </a:rPr>
              <a:t> kesildi, </a:t>
            </a:r>
            <a:r>
              <a:rPr lang="tr-TR" sz="2400" dirty="0" err="1">
                <a:solidFill>
                  <a:schemeClr val="bg1"/>
                </a:solidFill>
              </a:rPr>
              <a:t>solifenasin</a:t>
            </a:r>
            <a:r>
              <a:rPr lang="tr-TR" sz="2400" dirty="0">
                <a:solidFill>
                  <a:schemeClr val="bg1"/>
                </a:solidFill>
              </a:rPr>
              <a:t> 5 mg verildi.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5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4496BB-A79B-4B6E-8CEF-1772129A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Tedavide Ne Yapalım?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9279C1-3CF1-4987-8C3D-922A91A0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853" y="2062216"/>
            <a:ext cx="7004215" cy="326350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650" dirty="0">
                <a:solidFill>
                  <a:schemeClr val="bg1"/>
                </a:solidFill>
              </a:rPr>
              <a:t>A. Alfa </a:t>
            </a:r>
            <a:r>
              <a:rPr lang="tr-TR" sz="1650" dirty="0" err="1">
                <a:solidFill>
                  <a:schemeClr val="bg1"/>
                </a:solidFill>
              </a:rPr>
              <a:t>bloker</a:t>
            </a:r>
            <a:endParaRPr lang="tr-TR" sz="165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1650" dirty="0">
                <a:solidFill>
                  <a:schemeClr val="bg1"/>
                </a:solidFill>
              </a:rPr>
              <a:t>B. </a:t>
            </a:r>
            <a:r>
              <a:rPr lang="tr-TR" sz="1650" dirty="0" err="1">
                <a:solidFill>
                  <a:schemeClr val="bg1"/>
                </a:solidFill>
              </a:rPr>
              <a:t>Antimuskarinik</a:t>
            </a:r>
            <a:endParaRPr lang="tr-TR" sz="165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1650" dirty="0">
                <a:solidFill>
                  <a:schemeClr val="bg1"/>
                </a:solidFill>
              </a:rPr>
              <a:t>C. Alfa </a:t>
            </a:r>
            <a:r>
              <a:rPr lang="tr-TR" sz="1650" dirty="0" err="1">
                <a:solidFill>
                  <a:schemeClr val="bg1"/>
                </a:solidFill>
              </a:rPr>
              <a:t>bloker</a:t>
            </a:r>
            <a:r>
              <a:rPr lang="tr-TR" sz="1650" dirty="0">
                <a:solidFill>
                  <a:schemeClr val="bg1"/>
                </a:solidFill>
              </a:rPr>
              <a:t> + </a:t>
            </a:r>
            <a:r>
              <a:rPr lang="tr-TR" sz="1650" dirty="0" err="1">
                <a:solidFill>
                  <a:schemeClr val="bg1"/>
                </a:solidFill>
              </a:rPr>
              <a:t>Antimuskarinik</a:t>
            </a:r>
            <a:endParaRPr lang="tr-TR" sz="165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1650" dirty="0">
                <a:solidFill>
                  <a:schemeClr val="bg1"/>
                </a:solidFill>
              </a:rPr>
              <a:t>D. Alfa </a:t>
            </a:r>
            <a:r>
              <a:rPr lang="tr-TR" sz="1650" dirty="0" err="1">
                <a:solidFill>
                  <a:schemeClr val="bg1"/>
                </a:solidFill>
              </a:rPr>
              <a:t>bloker</a:t>
            </a:r>
            <a:r>
              <a:rPr lang="tr-TR" sz="1650" dirty="0">
                <a:solidFill>
                  <a:schemeClr val="bg1"/>
                </a:solidFill>
              </a:rPr>
              <a:t> + </a:t>
            </a:r>
            <a:r>
              <a:rPr lang="tr-TR" sz="1650" dirty="0" err="1">
                <a:solidFill>
                  <a:schemeClr val="bg1"/>
                </a:solidFill>
              </a:rPr>
              <a:t>Dutasterid</a:t>
            </a:r>
            <a:endParaRPr lang="tr-TR" sz="165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1650" dirty="0">
                <a:solidFill>
                  <a:schemeClr val="bg1"/>
                </a:solidFill>
              </a:rPr>
              <a:t>E. </a:t>
            </a:r>
            <a:r>
              <a:rPr lang="tr-TR" sz="1650" dirty="0" err="1">
                <a:solidFill>
                  <a:schemeClr val="bg1"/>
                </a:solidFill>
              </a:rPr>
              <a:t>Botoks</a:t>
            </a:r>
            <a:r>
              <a:rPr lang="tr-TR" sz="1650" dirty="0">
                <a:solidFill>
                  <a:schemeClr val="bg1"/>
                </a:solidFill>
              </a:rPr>
              <a:t> enjeksiyonu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650" dirty="0">
                <a:solidFill>
                  <a:schemeClr val="bg1"/>
                </a:solidFill>
              </a:rPr>
              <a:t>F. TUR(P), vb..</a:t>
            </a:r>
          </a:p>
          <a:p>
            <a:pPr>
              <a:lnSpc>
                <a:spcPct val="150000"/>
              </a:lnSpc>
            </a:pPr>
            <a:endParaRPr lang="tr-TR" sz="1500" dirty="0">
              <a:solidFill>
                <a:schemeClr val="bg1"/>
              </a:solidFill>
            </a:endParaRPr>
          </a:p>
          <a:p>
            <a:endParaRPr lang="tr-TR" sz="15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7686" y="3422521"/>
            <a:ext cx="2689761" cy="4037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9279C1-3CF1-4987-8C3D-922A91A0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1500" dirty="0"/>
          </a:p>
          <a:p>
            <a:endParaRPr lang="tr-TR" sz="15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C0CDF94-BD79-4216-9129-89DF888415FF}"/>
              </a:ext>
            </a:extLst>
          </p:cNvPr>
          <p:cNvSpPr txBox="1"/>
          <p:nvPr/>
        </p:nvSpPr>
        <p:spPr>
          <a:xfrm>
            <a:off x="3017723" y="936774"/>
            <a:ext cx="2665666" cy="4385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sz="2250" b="1" dirty="0"/>
              <a:t>EAU </a:t>
            </a:r>
            <a:r>
              <a:rPr lang="tr-TR" sz="2250" b="1" dirty="0" err="1"/>
              <a:t>Guidelines</a:t>
            </a:r>
            <a:r>
              <a:rPr lang="tr-TR" sz="2250" b="1" dirty="0"/>
              <a:t> 2019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F8707C7-B6D1-45B5-AC63-E22BFB22B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49" y="1432613"/>
            <a:ext cx="4972050" cy="435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7743CC4-D6FC-4B3E-ADAC-006D96028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54" y="1868381"/>
            <a:ext cx="3892732" cy="4037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Oval 1"/>
          <p:cNvSpPr/>
          <p:nvPr/>
        </p:nvSpPr>
        <p:spPr>
          <a:xfrm>
            <a:off x="3990109" y="5175117"/>
            <a:ext cx="899556" cy="730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3715267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453" y="1016509"/>
            <a:ext cx="8708994" cy="9941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 Haftalık Alfa </a:t>
            </a:r>
            <a:r>
              <a:rPr lang="tr-TR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bloker</a:t>
            </a:r>
            <a:r>
              <a:rPr lang="tr-T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tr-TR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Dutasterid</a:t>
            </a:r>
            <a:r>
              <a:rPr lang="tr-T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tedavisi sonrası şikayetleri devam ediyor</a:t>
            </a:r>
            <a:br>
              <a:rPr lang="tr-T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Şimdi ne yapalım?</a:t>
            </a:r>
            <a:br>
              <a:rPr lang="tr-T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tr-TR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0016" y="2344634"/>
            <a:ext cx="7886700" cy="326350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sz="1950" dirty="0" err="1">
                <a:solidFill>
                  <a:schemeClr val="bg1"/>
                </a:solidFill>
              </a:rPr>
              <a:t>Antimuskarinik</a:t>
            </a:r>
            <a:r>
              <a:rPr lang="tr-TR" sz="1950" dirty="0">
                <a:solidFill>
                  <a:schemeClr val="bg1"/>
                </a:solidFill>
              </a:rPr>
              <a:t> ekleyelim</a:t>
            </a: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sz="1950" dirty="0" err="1">
                <a:solidFill>
                  <a:schemeClr val="bg1"/>
                </a:solidFill>
              </a:rPr>
              <a:t>Botoks</a:t>
            </a:r>
            <a:endParaRPr lang="tr-TR" sz="1950" dirty="0">
              <a:solidFill>
                <a:schemeClr val="bg1"/>
              </a:solidFill>
            </a:endParaRP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sz="1950" dirty="0" err="1">
                <a:solidFill>
                  <a:schemeClr val="bg1"/>
                </a:solidFill>
              </a:rPr>
              <a:t>Nöromodülasyon</a:t>
            </a:r>
            <a:endParaRPr lang="tr-TR" sz="1950" dirty="0">
              <a:solidFill>
                <a:schemeClr val="bg1"/>
              </a:solidFill>
            </a:endParaRP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sz="1950" dirty="0">
                <a:solidFill>
                  <a:schemeClr val="bg1"/>
                </a:solidFill>
              </a:rPr>
              <a:t>TUR(P), vb..</a:t>
            </a:r>
          </a:p>
          <a:p>
            <a:endParaRPr lang="tr-TR" sz="1950" dirty="0">
              <a:solidFill>
                <a:schemeClr val="bg1"/>
              </a:solidFill>
            </a:endParaRPr>
          </a:p>
          <a:p>
            <a:endParaRPr lang="tr-TR" sz="195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70016" y="2429543"/>
            <a:ext cx="3455720" cy="3963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00" dirty="0"/>
          </a:p>
        </p:txBody>
      </p:sp>
    </p:spTree>
    <p:extLst>
      <p:ext uri="{BB962C8B-B14F-4D97-AF65-F5344CB8AC3E}">
        <p14:creationId xmlns:p14="http://schemas.microsoft.com/office/powerpoint/2010/main" val="38113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45" y="2041050"/>
            <a:ext cx="8050110" cy="277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56FCD49-854A-4EF2-BD76-3351008BABFF}"/>
              </a:ext>
            </a:extLst>
          </p:cNvPr>
          <p:cNvSpPr txBox="1"/>
          <p:nvPr/>
        </p:nvSpPr>
        <p:spPr>
          <a:xfrm>
            <a:off x="3011396" y="1315006"/>
            <a:ext cx="2665666" cy="4385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sz="2250" b="1" dirty="0"/>
              <a:t>EAU </a:t>
            </a:r>
            <a:r>
              <a:rPr lang="tr-TR" sz="2250" b="1" dirty="0" err="1"/>
              <a:t>Guidelines</a:t>
            </a:r>
            <a:r>
              <a:rPr lang="tr-TR" sz="2250" b="1" dirty="0"/>
              <a:t> 2019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B2E853-F306-432F-B3E2-AEE8CA60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Ürodinami</a:t>
            </a:r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Yapalım mı?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10DCD6-84FF-467F-8FD9-4FDB6F096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55094"/>
            <a:ext cx="7886700" cy="246717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1400" dirty="0">
                <a:solidFill>
                  <a:schemeClr val="tx1"/>
                </a:solidFill>
              </a:rPr>
              <a:t>Daha önce AÜSS için başarısız </a:t>
            </a:r>
            <a:r>
              <a:rPr lang="tr-TR" sz="1400" dirty="0" err="1">
                <a:solidFill>
                  <a:schemeClr val="tx1"/>
                </a:solidFill>
              </a:rPr>
              <a:t>invaziv</a:t>
            </a:r>
            <a:r>
              <a:rPr lang="tr-TR" sz="1400" dirty="0">
                <a:solidFill>
                  <a:schemeClr val="tx1"/>
                </a:solidFill>
              </a:rPr>
              <a:t> tedavi uygulanmış olan belli hastalar – </a:t>
            </a:r>
            <a:r>
              <a:rPr lang="tr-TR" sz="1400" b="1" dirty="0">
                <a:solidFill>
                  <a:schemeClr val="tx1"/>
                </a:solidFill>
              </a:rPr>
              <a:t>Öneri düzeyi: Zayıf</a:t>
            </a:r>
          </a:p>
          <a:p>
            <a:pPr>
              <a:lnSpc>
                <a:spcPct val="120000"/>
              </a:lnSpc>
            </a:pPr>
            <a:r>
              <a:rPr lang="tr-TR" sz="1400" dirty="0" err="1">
                <a:solidFill>
                  <a:schemeClr val="tx1"/>
                </a:solidFill>
              </a:rPr>
              <a:t>İnvaziv</a:t>
            </a:r>
            <a:r>
              <a:rPr lang="tr-TR" sz="1400" dirty="0">
                <a:solidFill>
                  <a:schemeClr val="tx1"/>
                </a:solidFill>
              </a:rPr>
              <a:t> tedavi planlanan </a:t>
            </a:r>
            <a:r>
              <a:rPr lang="en-US" sz="1400" dirty="0">
                <a:solidFill>
                  <a:schemeClr val="tx1"/>
                </a:solidFill>
              </a:rPr>
              <a:t>&gt; 150 mL</a:t>
            </a:r>
            <a:r>
              <a:rPr lang="tr-TR" sz="1400" dirty="0">
                <a:solidFill>
                  <a:schemeClr val="tx1"/>
                </a:solidFill>
              </a:rPr>
              <a:t> işeyemeyen – </a:t>
            </a:r>
            <a:r>
              <a:rPr lang="tr-TR" sz="1400" b="1" dirty="0">
                <a:solidFill>
                  <a:schemeClr val="tx1"/>
                </a:solidFill>
              </a:rPr>
              <a:t>Öneri düzeyi: Zayıf</a:t>
            </a:r>
          </a:p>
          <a:p>
            <a:pPr>
              <a:lnSpc>
                <a:spcPct val="120000"/>
              </a:lnSpc>
            </a:pPr>
            <a:r>
              <a:rPr lang="tr-TR" sz="1400" dirty="0">
                <a:solidFill>
                  <a:schemeClr val="tx1"/>
                </a:solidFill>
              </a:rPr>
              <a:t>Cerrahi planlanan + işeme semptomları önde olan ve Q</a:t>
            </a:r>
            <a:r>
              <a:rPr lang="en-US" sz="1400" dirty="0">
                <a:solidFill>
                  <a:schemeClr val="tx1"/>
                </a:solidFill>
              </a:rPr>
              <a:t>max &gt; 10 m</a:t>
            </a:r>
            <a:r>
              <a:rPr lang="tr-TR" sz="1400" dirty="0">
                <a:solidFill>
                  <a:schemeClr val="tx1"/>
                </a:solidFill>
              </a:rPr>
              <a:t>l</a:t>
            </a:r>
            <a:r>
              <a:rPr lang="en-US" sz="1400" dirty="0">
                <a:solidFill>
                  <a:schemeClr val="tx1"/>
                </a:solidFill>
              </a:rPr>
              <a:t>/s</a:t>
            </a:r>
            <a:r>
              <a:rPr lang="tr-TR" sz="1400" dirty="0">
                <a:solidFill>
                  <a:schemeClr val="tx1"/>
                </a:solidFill>
              </a:rPr>
              <a:t>n – </a:t>
            </a:r>
            <a:r>
              <a:rPr lang="tr-TR" sz="1400" b="1" dirty="0">
                <a:solidFill>
                  <a:schemeClr val="tx1"/>
                </a:solidFill>
              </a:rPr>
              <a:t>Öneri düzeyi: Zayıf  </a:t>
            </a:r>
          </a:p>
          <a:p>
            <a:pPr>
              <a:lnSpc>
                <a:spcPct val="120000"/>
              </a:lnSpc>
            </a:pPr>
            <a:r>
              <a:rPr lang="tr-TR" sz="1400" dirty="0" err="1">
                <a:solidFill>
                  <a:schemeClr val="tx1"/>
                </a:solidFill>
              </a:rPr>
              <a:t>İnvaziv</a:t>
            </a:r>
            <a:r>
              <a:rPr lang="tr-TR" sz="1400" dirty="0">
                <a:solidFill>
                  <a:schemeClr val="tx1"/>
                </a:solidFill>
              </a:rPr>
              <a:t> tedavi planlanan, işeme semptomları önde olan ve PVR </a:t>
            </a:r>
            <a:r>
              <a:rPr lang="en-US" sz="1400" dirty="0">
                <a:solidFill>
                  <a:schemeClr val="tx1"/>
                </a:solidFill>
              </a:rPr>
              <a:t>&gt; 300 mL</a:t>
            </a:r>
            <a:r>
              <a:rPr lang="tr-TR" sz="1400" dirty="0">
                <a:solidFill>
                  <a:schemeClr val="tx1"/>
                </a:solidFill>
              </a:rPr>
              <a:t> – </a:t>
            </a:r>
            <a:r>
              <a:rPr lang="tr-TR" sz="1400" b="1" dirty="0">
                <a:solidFill>
                  <a:schemeClr val="tx1"/>
                </a:solidFill>
              </a:rPr>
              <a:t>Öneri düzeyi: Zayıf</a:t>
            </a:r>
          </a:p>
          <a:p>
            <a:pPr>
              <a:lnSpc>
                <a:spcPct val="120000"/>
              </a:lnSpc>
            </a:pPr>
            <a:r>
              <a:rPr lang="tr-TR" sz="1400" dirty="0" err="1">
                <a:solidFill>
                  <a:schemeClr val="tx1"/>
                </a:solidFill>
              </a:rPr>
              <a:t>İnvaziv</a:t>
            </a:r>
            <a:r>
              <a:rPr lang="tr-TR" sz="1400" dirty="0">
                <a:solidFill>
                  <a:schemeClr val="tx1"/>
                </a:solidFill>
              </a:rPr>
              <a:t> tedavi planlanan, işeme semptomları önde olan ve </a:t>
            </a:r>
            <a:r>
              <a:rPr lang="en-US" sz="1400" dirty="0">
                <a:solidFill>
                  <a:schemeClr val="tx1"/>
                </a:solidFill>
              </a:rPr>
              <a:t>&gt; </a:t>
            </a:r>
            <a:r>
              <a:rPr lang="tr-TR" sz="1400" dirty="0">
                <a:solidFill>
                  <a:schemeClr val="tx1"/>
                </a:solidFill>
              </a:rPr>
              <a:t>80 yaş – </a:t>
            </a:r>
            <a:r>
              <a:rPr lang="tr-TR" sz="1400" b="1" dirty="0">
                <a:solidFill>
                  <a:schemeClr val="tx1"/>
                </a:solidFill>
              </a:rPr>
              <a:t>Öneri düzeyi: Zayıf</a:t>
            </a:r>
          </a:p>
          <a:p>
            <a:pPr>
              <a:lnSpc>
                <a:spcPct val="120000"/>
              </a:lnSpc>
            </a:pPr>
            <a:r>
              <a:rPr lang="tr-TR" sz="1400" dirty="0" err="1">
                <a:solidFill>
                  <a:schemeClr val="tx1"/>
                </a:solidFill>
              </a:rPr>
              <a:t>İnvaziv</a:t>
            </a:r>
            <a:r>
              <a:rPr lang="tr-TR" sz="1400" dirty="0">
                <a:solidFill>
                  <a:schemeClr val="tx1"/>
                </a:solidFill>
              </a:rPr>
              <a:t> tedavi planlanan, işeme semptomları önde olan ve &lt; 50 yaş – </a:t>
            </a:r>
            <a:r>
              <a:rPr lang="tr-TR" sz="1400" b="1" dirty="0">
                <a:solidFill>
                  <a:schemeClr val="tx1"/>
                </a:solidFill>
              </a:rPr>
              <a:t>Öneri düzeyi: Zayıf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tr-TR" sz="1400" dirty="0"/>
          </a:p>
          <a:p>
            <a:pPr>
              <a:buFontTx/>
              <a:buChar char="-"/>
            </a:pPr>
            <a:endParaRPr lang="tr-TR" sz="15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05B5691-C12F-48B3-AEDA-BBA3FC7D9276}"/>
              </a:ext>
            </a:extLst>
          </p:cNvPr>
          <p:cNvSpPr txBox="1"/>
          <p:nvPr/>
        </p:nvSpPr>
        <p:spPr>
          <a:xfrm>
            <a:off x="3128962" y="1974681"/>
            <a:ext cx="2665666" cy="438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250" b="1" dirty="0"/>
              <a:t>EAU </a:t>
            </a:r>
            <a:r>
              <a:rPr lang="tr-TR" sz="2250" b="1" dirty="0" err="1"/>
              <a:t>Guidelines</a:t>
            </a:r>
            <a:r>
              <a:rPr lang="tr-TR" sz="225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8467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5839C9-FE3E-A441-A548-E548F6C8D8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32" y="1663488"/>
            <a:ext cx="8673737" cy="390984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E174658-13FD-E041-AF55-02F7F853ECF3}"/>
              </a:ext>
            </a:extLst>
          </p:cNvPr>
          <p:cNvSpPr txBox="1"/>
          <p:nvPr/>
        </p:nvSpPr>
        <p:spPr>
          <a:xfrm>
            <a:off x="3347080" y="992276"/>
            <a:ext cx="268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chemeClr val="bg1"/>
                </a:solidFill>
              </a:rPr>
              <a:t>Ürodinami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77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0DA34C-B4D9-6949-8CEA-B159FF63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70BE76-0E00-1045-8945-3CD13B76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57016"/>
            <a:ext cx="7886700" cy="6084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 err="1">
                <a:solidFill>
                  <a:schemeClr val="bg1"/>
                </a:solidFill>
              </a:rPr>
              <a:t>Qmax</a:t>
            </a:r>
            <a:r>
              <a:rPr lang="tr-TR" dirty="0">
                <a:solidFill>
                  <a:schemeClr val="bg1"/>
                </a:solidFill>
              </a:rPr>
              <a:t>: 7 , </a:t>
            </a:r>
            <a:r>
              <a:rPr lang="tr-TR" dirty="0" err="1">
                <a:solidFill>
                  <a:schemeClr val="bg1"/>
                </a:solidFill>
              </a:rPr>
              <a:t>PdetQmax</a:t>
            </a:r>
            <a:r>
              <a:rPr lang="tr-TR" dirty="0">
                <a:solidFill>
                  <a:schemeClr val="bg1"/>
                </a:solidFill>
              </a:rPr>
              <a:t>: 72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MÇOI: 58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2271C0D-AD2F-1643-AB6F-438BB844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2797"/>
            <a:ext cx="2257425" cy="321945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2A46B72-4BF9-D443-A90F-4A70F419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621" y="2159198"/>
            <a:ext cx="6181075" cy="24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61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04500"/>
            <a:ext cx="9144000" cy="257850"/>
          </a:xfrm>
        </p:spPr>
        <p:txBody>
          <a:bodyPr>
            <a:noAutofit/>
          </a:bodyPr>
          <a:lstStyle/>
          <a:p>
            <a:pPr algn="ctr"/>
            <a:r>
              <a:rPr lang="tr-TR" sz="1500" b="1" dirty="0">
                <a:solidFill>
                  <a:schemeClr val="bg1"/>
                </a:solidFill>
              </a:rPr>
              <a:t>Mesane Çıkışı Obstrüksiyonu İndeksi  (MÇOİ)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it-IT" sz="1500" b="1" dirty="0">
                <a:solidFill>
                  <a:schemeClr val="bg1"/>
                </a:solidFill>
              </a:rPr>
              <a:t> = </a:t>
            </a:r>
            <a:r>
              <a:rPr lang="it-IT" sz="1500" b="1" i="1" dirty="0" err="1">
                <a:solidFill>
                  <a:schemeClr val="bg1"/>
                </a:solidFill>
              </a:rPr>
              <a:t>Pdet@Qmax</a:t>
            </a:r>
            <a:r>
              <a:rPr lang="it-IT" sz="1500" b="1" i="1" dirty="0">
                <a:solidFill>
                  <a:schemeClr val="bg1"/>
                </a:solidFill>
              </a:rPr>
              <a:t> – (2 x </a:t>
            </a:r>
            <a:r>
              <a:rPr lang="it-IT" sz="1500" b="1" i="1" dirty="0" err="1">
                <a:solidFill>
                  <a:schemeClr val="bg1"/>
                </a:solidFill>
              </a:rPr>
              <a:t>Qmax</a:t>
            </a:r>
            <a:r>
              <a:rPr lang="it-IT" sz="1500" b="1" i="1" dirty="0">
                <a:solidFill>
                  <a:schemeClr val="bg1"/>
                </a:solidFill>
              </a:rPr>
              <a:t>)</a:t>
            </a:r>
            <a:br>
              <a:rPr lang="it-IT" sz="1500" b="1" i="1" dirty="0">
                <a:solidFill>
                  <a:schemeClr val="bg1"/>
                </a:solidFill>
              </a:rPr>
            </a:br>
            <a:endParaRPr lang="it-IT" sz="1500" b="1" i="1" dirty="0">
              <a:solidFill>
                <a:schemeClr val="bg1"/>
              </a:solidFill>
            </a:endParaRPr>
          </a:p>
        </p:txBody>
      </p:sp>
      <p:grpSp>
        <p:nvGrpSpPr>
          <p:cNvPr id="3" name="Gruppo 10"/>
          <p:cNvGrpSpPr/>
          <p:nvPr/>
        </p:nvGrpSpPr>
        <p:grpSpPr>
          <a:xfrm>
            <a:off x="1" y="1998424"/>
            <a:ext cx="4572001" cy="3107631"/>
            <a:chOff x="5767301" y="2401745"/>
            <a:chExt cx="3341203" cy="31074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4651" y="2401745"/>
              <a:ext cx="3126491" cy="2941823"/>
            </a:xfrm>
            <a:prstGeom prst="rect">
              <a:avLst/>
            </a:prstGeom>
            <a:noFill/>
          </p:spPr>
        </p:pic>
        <p:sp>
          <p:nvSpPr>
            <p:cNvPr id="8" name="Figura a mano libera 7"/>
            <p:cNvSpPr/>
            <p:nvPr/>
          </p:nvSpPr>
          <p:spPr>
            <a:xfrm>
              <a:off x="5767301" y="5463470"/>
              <a:ext cx="3341203" cy="45719"/>
            </a:xfrm>
            <a:custGeom>
              <a:avLst/>
              <a:gdLst>
                <a:gd name="connsiteX0" fmla="*/ 0 w 3283907"/>
                <a:gd name="connsiteY0" fmla="*/ 62699 h 69980"/>
                <a:gd name="connsiteX1" fmla="*/ 66431 w 3283907"/>
                <a:gd name="connsiteY1" fmla="*/ 58792 h 69980"/>
                <a:gd name="connsiteX2" fmla="*/ 125046 w 3283907"/>
                <a:gd name="connsiteY2" fmla="*/ 50976 h 69980"/>
                <a:gd name="connsiteX3" fmla="*/ 152400 w 3283907"/>
                <a:gd name="connsiteY3" fmla="*/ 47069 h 69980"/>
                <a:gd name="connsiteX4" fmla="*/ 164123 w 3283907"/>
                <a:gd name="connsiteY4" fmla="*/ 43161 h 69980"/>
                <a:gd name="connsiteX5" fmla="*/ 308708 w 3283907"/>
                <a:gd name="connsiteY5" fmla="*/ 50976 h 69980"/>
                <a:gd name="connsiteX6" fmla="*/ 461108 w 3283907"/>
                <a:gd name="connsiteY6" fmla="*/ 58792 h 69980"/>
                <a:gd name="connsiteX7" fmla="*/ 515816 w 3283907"/>
                <a:gd name="connsiteY7" fmla="*/ 66607 h 69980"/>
                <a:gd name="connsiteX8" fmla="*/ 605693 w 3283907"/>
                <a:gd name="connsiteY8" fmla="*/ 62699 h 69980"/>
                <a:gd name="connsiteX9" fmla="*/ 707293 w 3283907"/>
                <a:gd name="connsiteY9" fmla="*/ 58792 h 69980"/>
                <a:gd name="connsiteX10" fmla="*/ 762000 w 3283907"/>
                <a:gd name="connsiteY10" fmla="*/ 54884 h 69980"/>
                <a:gd name="connsiteX11" fmla="*/ 793262 w 3283907"/>
                <a:gd name="connsiteY11" fmla="*/ 50976 h 69980"/>
                <a:gd name="connsiteX12" fmla="*/ 1262185 w 3283907"/>
                <a:gd name="connsiteY12" fmla="*/ 47069 h 69980"/>
                <a:gd name="connsiteX13" fmla="*/ 1379416 w 3283907"/>
                <a:gd name="connsiteY13" fmla="*/ 39253 h 69980"/>
                <a:gd name="connsiteX14" fmla="*/ 1410677 w 3283907"/>
                <a:gd name="connsiteY14" fmla="*/ 35346 h 69980"/>
                <a:gd name="connsiteX15" fmla="*/ 1547446 w 3283907"/>
                <a:gd name="connsiteY15" fmla="*/ 31438 h 69980"/>
                <a:gd name="connsiteX16" fmla="*/ 1820985 w 3283907"/>
                <a:gd name="connsiteY16" fmla="*/ 23623 h 69980"/>
                <a:gd name="connsiteX17" fmla="*/ 2403231 w 3283907"/>
                <a:gd name="connsiteY17" fmla="*/ 19715 h 69980"/>
                <a:gd name="connsiteX18" fmla="*/ 2930769 w 3283907"/>
                <a:gd name="connsiteY18" fmla="*/ 23623 h 69980"/>
                <a:gd name="connsiteX19" fmla="*/ 3055816 w 3283907"/>
                <a:gd name="connsiteY19" fmla="*/ 27530 h 6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83907" h="69980">
                  <a:moveTo>
                    <a:pt x="0" y="62699"/>
                  </a:moveTo>
                  <a:lnTo>
                    <a:pt x="66431" y="58792"/>
                  </a:lnTo>
                  <a:cubicBezTo>
                    <a:pt x="99055" y="56283"/>
                    <a:pt x="96965" y="55296"/>
                    <a:pt x="125046" y="50976"/>
                  </a:cubicBezTo>
                  <a:cubicBezTo>
                    <a:pt x="134149" y="49576"/>
                    <a:pt x="143282" y="48371"/>
                    <a:pt x="152400" y="47069"/>
                  </a:cubicBezTo>
                  <a:cubicBezTo>
                    <a:pt x="156308" y="45766"/>
                    <a:pt x="160004" y="43161"/>
                    <a:pt x="164123" y="43161"/>
                  </a:cubicBezTo>
                  <a:cubicBezTo>
                    <a:pt x="253775" y="43161"/>
                    <a:pt x="249434" y="43568"/>
                    <a:pt x="308708" y="50976"/>
                  </a:cubicBezTo>
                  <a:cubicBezTo>
                    <a:pt x="365714" y="69980"/>
                    <a:pt x="307426" y="51807"/>
                    <a:pt x="461108" y="58792"/>
                  </a:cubicBezTo>
                  <a:cubicBezTo>
                    <a:pt x="474564" y="59404"/>
                    <a:pt x="501377" y="64200"/>
                    <a:pt x="515816" y="66607"/>
                  </a:cubicBezTo>
                  <a:lnTo>
                    <a:pt x="605693" y="62699"/>
                  </a:lnTo>
                  <a:lnTo>
                    <a:pt x="707293" y="58792"/>
                  </a:lnTo>
                  <a:cubicBezTo>
                    <a:pt x="725552" y="57879"/>
                    <a:pt x="743793" y="56539"/>
                    <a:pt x="762000" y="54884"/>
                  </a:cubicBezTo>
                  <a:cubicBezTo>
                    <a:pt x="772459" y="53933"/>
                    <a:pt x="782762" y="51140"/>
                    <a:pt x="793262" y="50976"/>
                  </a:cubicBezTo>
                  <a:lnTo>
                    <a:pt x="1262185" y="47069"/>
                  </a:lnTo>
                  <a:cubicBezTo>
                    <a:pt x="1308736" y="44483"/>
                    <a:pt x="1335472" y="43647"/>
                    <a:pt x="1379416" y="39253"/>
                  </a:cubicBezTo>
                  <a:cubicBezTo>
                    <a:pt x="1389865" y="38208"/>
                    <a:pt x="1400187" y="35834"/>
                    <a:pt x="1410677" y="35346"/>
                  </a:cubicBezTo>
                  <a:cubicBezTo>
                    <a:pt x="1456236" y="33227"/>
                    <a:pt x="1501856" y="32741"/>
                    <a:pt x="1547446" y="31438"/>
                  </a:cubicBezTo>
                  <a:cubicBezTo>
                    <a:pt x="1641752" y="0"/>
                    <a:pt x="1559698" y="26042"/>
                    <a:pt x="1820985" y="23623"/>
                  </a:cubicBezTo>
                  <a:lnTo>
                    <a:pt x="2403231" y="19715"/>
                  </a:lnTo>
                  <a:lnTo>
                    <a:pt x="2930769" y="23623"/>
                  </a:lnTo>
                  <a:cubicBezTo>
                    <a:pt x="3283907" y="28121"/>
                    <a:pt x="2872647" y="27530"/>
                    <a:pt x="3055816" y="27530"/>
                  </a:cubicBezTo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7" y="2019697"/>
            <a:ext cx="4386457" cy="291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 flipV="1">
            <a:off x="6339542" y="2478636"/>
            <a:ext cx="0" cy="1863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5714871" y="3161669"/>
            <a:ext cx="28440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olo 1"/>
          <p:cNvSpPr txBox="1">
            <a:spLocks/>
          </p:cNvSpPr>
          <p:nvPr/>
        </p:nvSpPr>
        <p:spPr>
          <a:xfrm>
            <a:off x="0" y="1317300"/>
            <a:ext cx="9144000" cy="5133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2025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MÇOİ &gt; 40 = obstrüksiyon! </a:t>
            </a:r>
            <a:endParaRPr lang="it-IT" sz="2025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4474316" y="4959973"/>
            <a:ext cx="51480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500" i="1" dirty="0">
                <a:solidFill>
                  <a:schemeClr val="bg1"/>
                </a:solidFill>
              </a:rPr>
              <a:t>Örnekte:</a:t>
            </a:r>
            <a:r>
              <a:rPr lang="it-IT" sz="15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1500" i="1" dirty="0">
                <a:solidFill>
                  <a:schemeClr val="bg1"/>
                </a:solidFill>
              </a:rPr>
              <a:t>MÇOİ =125 – (2 x 6) = 113</a:t>
            </a:r>
            <a:br>
              <a:rPr lang="it-IT" i="1" dirty="0">
                <a:solidFill>
                  <a:schemeClr val="bg1"/>
                </a:solidFill>
              </a:rPr>
            </a:br>
            <a:endParaRPr lang="it-IT" sz="1500" dirty="0">
              <a:solidFill>
                <a:schemeClr val="bg1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6267534" y="3098444"/>
            <a:ext cx="144016" cy="108012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2771800" y="2019378"/>
            <a:ext cx="0" cy="2862318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llout 1 13"/>
          <p:cNvSpPr/>
          <p:nvPr/>
        </p:nvSpPr>
        <p:spPr>
          <a:xfrm>
            <a:off x="1608786" y="4295795"/>
            <a:ext cx="1667070" cy="216024"/>
          </a:xfrm>
          <a:prstGeom prst="borderCallout1">
            <a:avLst>
              <a:gd name="adj1" fmla="val 94337"/>
              <a:gd name="adj2" fmla="val 51128"/>
              <a:gd name="adj3" fmla="val 218322"/>
              <a:gd name="adj4" fmla="val 66322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err="1"/>
              <a:t>Qmax</a:t>
            </a:r>
            <a:r>
              <a:rPr lang="tr-TR" sz="900" dirty="0"/>
              <a:t> = 6 </a:t>
            </a:r>
            <a:r>
              <a:rPr lang="tr-TR" sz="900" dirty="0" err="1"/>
              <a:t>mL</a:t>
            </a:r>
            <a:r>
              <a:rPr lang="tr-TR" sz="900" dirty="0"/>
              <a:t>/</a:t>
            </a:r>
            <a:r>
              <a:rPr lang="tr-TR" sz="900" dirty="0" err="1"/>
              <a:t>sn</a:t>
            </a:r>
            <a:r>
              <a:rPr lang="en-US" sz="900" dirty="0"/>
              <a:t> </a:t>
            </a:r>
            <a:endParaRPr lang="it-IT" sz="900" dirty="0"/>
          </a:p>
        </p:txBody>
      </p:sp>
      <p:sp>
        <p:nvSpPr>
          <p:cNvPr id="13" name="Callout 1 12"/>
          <p:cNvSpPr/>
          <p:nvPr/>
        </p:nvSpPr>
        <p:spPr>
          <a:xfrm>
            <a:off x="1043608" y="2991486"/>
            <a:ext cx="2160240" cy="216024"/>
          </a:xfrm>
          <a:prstGeom prst="borderCallout1">
            <a:avLst>
              <a:gd name="adj1" fmla="val 94337"/>
              <a:gd name="adj2" fmla="val 51128"/>
              <a:gd name="adj3" fmla="val 312806"/>
              <a:gd name="adj4" fmla="val 76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err="1"/>
              <a:t>Pdet@Qmax</a:t>
            </a:r>
            <a:r>
              <a:rPr lang="it-IT" sz="900" dirty="0"/>
              <a:t> = 125 cmH2O</a:t>
            </a:r>
          </a:p>
        </p:txBody>
      </p:sp>
    </p:spTree>
    <p:extLst>
      <p:ext uri="{BB962C8B-B14F-4D97-AF65-F5344CB8AC3E}">
        <p14:creationId xmlns:p14="http://schemas.microsoft.com/office/powerpoint/2010/main" val="7638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7032" y="1731622"/>
            <a:ext cx="2156468" cy="208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4176" y="5776123"/>
            <a:ext cx="1528763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7412" y="5591512"/>
            <a:ext cx="1578171" cy="1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626" y="1689993"/>
            <a:ext cx="4630034" cy="26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7058846" y="1722685"/>
            <a:ext cx="901334" cy="20655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5" name="Rettangolo 14"/>
          <p:cNvSpPr/>
          <p:nvPr/>
        </p:nvSpPr>
        <p:spPr>
          <a:xfrm>
            <a:off x="1143000" y="3290185"/>
            <a:ext cx="4620986" cy="3265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CasellaDiTesto 27"/>
          <p:cNvSpPr txBox="1"/>
          <p:nvPr/>
        </p:nvSpPr>
        <p:spPr>
          <a:xfrm>
            <a:off x="7094767" y="1771665"/>
            <a:ext cx="702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 err="1">
                <a:solidFill>
                  <a:srgbClr val="FF0000"/>
                </a:solidFill>
              </a:rPr>
              <a:t>Q</a:t>
            </a:r>
            <a:r>
              <a:rPr lang="it-IT" sz="1050" b="1" dirty="0" err="1">
                <a:solidFill>
                  <a:srgbClr val="FF0000"/>
                </a:solidFill>
              </a:rPr>
              <a:t>max</a:t>
            </a:r>
            <a:endParaRPr lang="it-IT" sz="1350" b="1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127424" y="2784060"/>
            <a:ext cx="9633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 err="1">
                <a:solidFill>
                  <a:srgbClr val="FF0000"/>
                </a:solidFill>
              </a:rPr>
              <a:t>P</a:t>
            </a:r>
            <a:r>
              <a:rPr lang="it-IT" sz="1050" b="1" dirty="0" err="1">
                <a:solidFill>
                  <a:srgbClr val="FF0000"/>
                </a:solidFill>
              </a:rPr>
              <a:t>det</a:t>
            </a:r>
            <a:r>
              <a:rPr lang="it-IT" sz="1350" b="1" dirty="0" err="1">
                <a:solidFill>
                  <a:srgbClr val="FF0000"/>
                </a:solidFill>
              </a:rPr>
              <a:t>Q</a:t>
            </a:r>
            <a:r>
              <a:rPr lang="it-IT" sz="1050" b="1" dirty="0" err="1">
                <a:solidFill>
                  <a:srgbClr val="FF0000"/>
                </a:solidFill>
              </a:rPr>
              <a:t>max</a:t>
            </a:r>
            <a:endParaRPr lang="it-IT" sz="1350" b="1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657" y="983329"/>
            <a:ext cx="4264840" cy="54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277D6A8-901E-4DED-BAB9-F7D5D5FB8E1A}"/>
              </a:ext>
            </a:extLst>
          </p:cNvPr>
          <p:cNvSpPr txBox="1"/>
          <p:nvPr/>
        </p:nvSpPr>
        <p:spPr>
          <a:xfrm>
            <a:off x="801734" y="4425741"/>
            <a:ext cx="71584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err="1">
                <a:solidFill>
                  <a:schemeClr val="bg1"/>
                </a:solidFill>
              </a:rPr>
              <a:t>Tolterodin</a:t>
            </a:r>
            <a:r>
              <a:rPr lang="tr-TR" sz="1500" dirty="0">
                <a:solidFill>
                  <a:schemeClr val="bg1"/>
                </a:solidFill>
              </a:rPr>
              <a:t> iyi </a:t>
            </a:r>
            <a:r>
              <a:rPr lang="tr-TR" sz="1500" dirty="0" err="1">
                <a:solidFill>
                  <a:schemeClr val="bg1"/>
                </a:solidFill>
              </a:rPr>
              <a:t>tolere</a:t>
            </a:r>
            <a:r>
              <a:rPr lang="tr-TR" sz="1500" dirty="0">
                <a:solidFill>
                  <a:schemeClr val="bg1"/>
                </a:solidFill>
              </a:rPr>
              <a:t> edilmiş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500" dirty="0" err="1">
                <a:solidFill>
                  <a:schemeClr val="bg1"/>
                </a:solidFill>
              </a:rPr>
              <a:t>Ürodinamik</a:t>
            </a:r>
            <a:r>
              <a:rPr lang="tr-TR" sz="1500" dirty="0">
                <a:solidFill>
                  <a:schemeClr val="bg1"/>
                </a:solidFill>
              </a:rPr>
              <a:t> obstrüksiyon bulunan hastalarda:  </a:t>
            </a:r>
          </a:p>
          <a:p>
            <a:r>
              <a:rPr lang="tr-TR" sz="1500" dirty="0">
                <a:solidFill>
                  <a:schemeClr val="bg1"/>
                </a:solidFill>
              </a:rPr>
              <a:t>      - </a:t>
            </a:r>
            <a:r>
              <a:rPr lang="tr-TR" sz="1500" dirty="0" err="1">
                <a:solidFill>
                  <a:schemeClr val="bg1"/>
                </a:solidFill>
              </a:rPr>
              <a:t>Tolterodinin</a:t>
            </a:r>
            <a:r>
              <a:rPr lang="tr-TR" sz="1500" dirty="0">
                <a:solidFill>
                  <a:schemeClr val="bg1"/>
                </a:solidFill>
              </a:rPr>
              <a:t>;  </a:t>
            </a:r>
            <a:r>
              <a:rPr lang="tr-TR" sz="1500" dirty="0" err="1">
                <a:solidFill>
                  <a:schemeClr val="bg1"/>
                </a:solidFill>
              </a:rPr>
              <a:t>detrüsör</a:t>
            </a:r>
            <a:r>
              <a:rPr lang="tr-TR" sz="1500" dirty="0">
                <a:solidFill>
                  <a:schemeClr val="bg1"/>
                </a:solidFill>
              </a:rPr>
              <a:t> </a:t>
            </a:r>
            <a:r>
              <a:rPr lang="tr-TR" sz="1500" dirty="0" err="1">
                <a:solidFill>
                  <a:schemeClr val="bg1"/>
                </a:solidFill>
              </a:rPr>
              <a:t>kontraksiyonları</a:t>
            </a:r>
            <a:r>
              <a:rPr lang="tr-TR" sz="1500" dirty="0">
                <a:solidFill>
                  <a:schemeClr val="bg1"/>
                </a:solidFill>
              </a:rPr>
              <a:t> üzerindeki </a:t>
            </a:r>
            <a:r>
              <a:rPr lang="tr-TR" sz="1500" dirty="0" err="1">
                <a:solidFill>
                  <a:schemeClr val="bg1"/>
                </a:solidFill>
              </a:rPr>
              <a:t>ihhibe</a:t>
            </a:r>
            <a:r>
              <a:rPr lang="tr-TR" sz="1500" dirty="0">
                <a:solidFill>
                  <a:schemeClr val="bg1"/>
                </a:solidFill>
              </a:rPr>
              <a:t> edici etkisi boşaltımda zorluğa ya da idrar </a:t>
            </a:r>
            <a:r>
              <a:rPr lang="tr-TR" sz="1500" dirty="0" err="1">
                <a:solidFill>
                  <a:schemeClr val="bg1"/>
                </a:solidFill>
              </a:rPr>
              <a:t>retansiyonuna</a:t>
            </a:r>
            <a:r>
              <a:rPr lang="tr-TR" sz="1500" dirty="0">
                <a:solidFill>
                  <a:schemeClr val="bg1"/>
                </a:solidFill>
              </a:rPr>
              <a:t> yol açmamış </a:t>
            </a:r>
          </a:p>
        </p:txBody>
      </p:sp>
    </p:spTree>
    <p:extLst>
      <p:ext uri="{BB962C8B-B14F-4D97-AF65-F5344CB8AC3E}">
        <p14:creationId xmlns:p14="http://schemas.microsoft.com/office/powerpoint/2010/main" val="2712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A01D76-26F5-CC46-BEDF-3711C63A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8" y="529530"/>
            <a:ext cx="7886700" cy="994172"/>
          </a:xfrm>
        </p:spPr>
        <p:txBody>
          <a:bodyPr/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Dutasterid</a:t>
            </a:r>
            <a:r>
              <a:rPr lang="tr-TR" dirty="0">
                <a:solidFill>
                  <a:schemeClr val="bg1"/>
                </a:solidFill>
              </a:rPr>
              <a:t> MÇOI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5D6FB4-7BEC-D14F-AE13-D0C2909D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930" y="1856738"/>
            <a:ext cx="2246314" cy="3263504"/>
          </a:xfrm>
        </p:spPr>
        <p:txBody>
          <a:bodyPr>
            <a:norm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DO %50</a:t>
            </a:r>
          </a:p>
          <a:p>
            <a:r>
              <a:rPr lang="tr-TR" sz="1500" dirty="0">
                <a:solidFill>
                  <a:schemeClr val="bg1"/>
                </a:solidFill>
              </a:rPr>
              <a:t>OAB SS:</a:t>
            </a:r>
          </a:p>
          <a:p>
            <a:r>
              <a:rPr lang="tr-TR" sz="1500" dirty="0">
                <a:solidFill>
                  <a:schemeClr val="bg1"/>
                </a:solidFill>
              </a:rPr>
              <a:t>5,3</a:t>
            </a:r>
            <a:r>
              <a:rPr lang="tr-TR" sz="1500" dirty="0">
                <a:solidFill>
                  <a:schemeClr val="bg1"/>
                </a:solidFill>
                <a:sym typeface="Symbol" pitchFamily="2" charset="2"/>
              </a:rPr>
              <a:t> </a:t>
            </a:r>
            <a:r>
              <a:rPr lang="tr-TR" sz="1500" dirty="0">
                <a:solidFill>
                  <a:schemeClr val="bg1"/>
                </a:solidFill>
              </a:rPr>
              <a:t> 2,4</a:t>
            </a:r>
            <a:r>
              <a:rPr lang="tr-TR" sz="1500" dirty="0">
                <a:solidFill>
                  <a:schemeClr val="bg1"/>
                </a:solidFill>
                <a:sym typeface="Wingdings" pitchFamily="2" charset="2"/>
              </a:rPr>
              <a:t>3,4</a:t>
            </a:r>
            <a:r>
              <a:rPr lang="tr-TR" sz="1500" dirty="0">
                <a:solidFill>
                  <a:schemeClr val="bg1"/>
                </a:solidFill>
                <a:sym typeface="Symbol" pitchFamily="2" charset="2"/>
              </a:rPr>
              <a:t> </a:t>
            </a:r>
            <a:r>
              <a:rPr lang="tr-TR" sz="1500" dirty="0">
                <a:solidFill>
                  <a:schemeClr val="bg1"/>
                </a:solidFill>
              </a:rPr>
              <a:t> 2</a:t>
            </a:r>
          </a:p>
          <a:p>
            <a:endParaRPr lang="tr-TR" sz="1500" dirty="0">
              <a:solidFill>
                <a:schemeClr val="bg1"/>
              </a:solidFill>
            </a:endParaRPr>
          </a:p>
          <a:p>
            <a:endParaRPr lang="tr-TR" sz="1500" dirty="0">
              <a:solidFill>
                <a:schemeClr val="bg1"/>
              </a:solidFill>
            </a:endParaRPr>
          </a:p>
          <a:p>
            <a:r>
              <a:rPr lang="tr-TR" sz="1500" dirty="0">
                <a:solidFill>
                  <a:schemeClr val="bg1"/>
                </a:solidFill>
              </a:rPr>
              <a:t>MÇOI: </a:t>
            </a:r>
          </a:p>
          <a:p>
            <a:r>
              <a:rPr lang="tr-TR" sz="1500" dirty="0">
                <a:solidFill>
                  <a:schemeClr val="bg1"/>
                </a:solidFill>
              </a:rPr>
              <a:t>65</a:t>
            </a:r>
            <a:r>
              <a:rPr lang="tr-TR" dirty="0">
                <a:solidFill>
                  <a:schemeClr val="bg1"/>
                </a:solidFill>
                <a:sym typeface="Symbol" pitchFamily="2" charset="2"/>
              </a:rPr>
              <a:t> </a:t>
            </a:r>
            <a:r>
              <a:rPr lang="tr-TR" sz="1500" dirty="0">
                <a:solidFill>
                  <a:schemeClr val="bg1"/>
                </a:solidFill>
              </a:rPr>
              <a:t> 25</a:t>
            </a:r>
            <a:r>
              <a:rPr lang="tr-TR" sz="1500" dirty="0">
                <a:solidFill>
                  <a:schemeClr val="bg1"/>
                </a:solidFill>
                <a:sym typeface="Wingdings" pitchFamily="2" charset="2"/>
              </a:rPr>
              <a:t>42</a:t>
            </a:r>
            <a:r>
              <a:rPr lang="tr-TR" dirty="0">
                <a:solidFill>
                  <a:schemeClr val="bg1"/>
                </a:solidFill>
                <a:sym typeface="Symbol" pitchFamily="2" charset="2"/>
              </a:rPr>
              <a:t> </a:t>
            </a:r>
            <a:r>
              <a:rPr lang="tr-TR" sz="1500" dirty="0">
                <a:solidFill>
                  <a:schemeClr val="bg1"/>
                </a:solidFill>
              </a:rPr>
              <a:t> 23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8C77BDF-40E2-6B42-AB74-800439E8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5" y="1620969"/>
            <a:ext cx="6664224" cy="408622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35CFF2E-6FA0-524D-970E-27E16DE84B1C}"/>
              </a:ext>
            </a:extLst>
          </p:cNvPr>
          <p:cNvSpPr txBox="1"/>
          <p:nvPr/>
        </p:nvSpPr>
        <p:spPr>
          <a:xfrm>
            <a:off x="7206395" y="4965593"/>
            <a:ext cx="1698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err="1">
                <a:solidFill>
                  <a:schemeClr val="bg1"/>
                </a:solidFill>
              </a:rPr>
              <a:t>Maysukawa</a:t>
            </a:r>
            <a:r>
              <a:rPr lang="tr-TR" sz="1350" dirty="0">
                <a:solidFill>
                  <a:schemeClr val="bg1"/>
                </a:solidFill>
              </a:rPr>
              <a:t> ve ark. </a:t>
            </a:r>
            <a:r>
              <a:rPr lang="tr-TR" sz="1350" dirty="0" err="1">
                <a:solidFill>
                  <a:schemeClr val="bg1"/>
                </a:solidFill>
              </a:rPr>
              <a:t>Int</a:t>
            </a:r>
            <a:r>
              <a:rPr lang="tr-TR" sz="1350" dirty="0">
                <a:solidFill>
                  <a:schemeClr val="bg1"/>
                </a:solidFill>
              </a:rPr>
              <a:t> J </a:t>
            </a:r>
            <a:r>
              <a:rPr lang="tr-TR" sz="1350" dirty="0" err="1">
                <a:solidFill>
                  <a:schemeClr val="bg1"/>
                </a:solidFill>
              </a:rPr>
              <a:t>Urol</a:t>
            </a:r>
            <a:r>
              <a:rPr lang="tr-TR" sz="1350" dirty="0">
                <a:solidFill>
                  <a:schemeClr val="bg1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33131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EAU </a:t>
            </a:r>
            <a:r>
              <a:rPr lang="tr-TR" dirty="0" err="1">
                <a:solidFill>
                  <a:srgbClr val="FFFF00"/>
                </a:solidFill>
              </a:rPr>
              <a:t>Guideline</a:t>
            </a:r>
            <a:r>
              <a:rPr lang="tr-TR" dirty="0">
                <a:solidFill>
                  <a:srgbClr val="FFFF00"/>
                </a:solidFill>
              </a:rPr>
              <a:t> 2019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12" y="1554436"/>
            <a:ext cx="515778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190979" y="6068317"/>
            <a:ext cx="1055076" cy="601043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54C83-ADAD-4BAC-B469-1CD51775D1C7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0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1800" b="1" dirty="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rPr>
              <a:t>Kombinasyon tedavisi + </a:t>
            </a:r>
            <a:r>
              <a:rPr lang="tr-TR" sz="1800" b="1" dirty="0" err="1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rPr>
              <a:t>Antimuskarinik</a:t>
            </a:r>
            <a:r>
              <a:rPr lang="tr-TR" sz="1800" b="1" dirty="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rPr>
              <a:t> kullanan hastada düzelme yok</a:t>
            </a:r>
            <a:br>
              <a:rPr lang="tr-TR" sz="1800" b="1" dirty="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rPr>
            </a:br>
            <a:r>
              <a:rPr lang="tr-TR" sz="1800" b="1" dirty="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rPr>
              <a:t>Şimdi nasıl bir yol izleyelim?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dirty="0" err="1">
                <a:solidFill>
                  <a:schemeClr val="bg1"/>
                </a:solidFill>
              </a:rPr>
              <a:t>Antimuskariniği</a:t>
            </a:r>
            <a:r>
              <a:rPr lang="tr-TR" dirty="0">
                <a:solidFill>
                  <a:schemeClr val="bg1"/>
                </a:solidFill>
              </a:rPr>
              <a:t> değiştirelim</a:t>
            </a: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dirty="0" err="1">
                <a:solidFill>
                  <a:schemeClr val="bg1"/>
                </a:solidFill>
              </a:rPr>
              <a:t>Botoks</a:t>
            </a:r>
            <a:endParaRPr lang="tr-TR" dirty="0">
              <a:solidFill>
                <a:schemeClr val="bg1"/>
              </a:solidFill>
            </a:endParaRP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dirty="0" err="1">
                <a:solidFill>
                  <a:schemeClr val="bg1"/>
                </a:solidFill>
              </a:rPr>
              <a:t>Nöromodülasyon</a:t>
            </a:r>
            <a:endParaRPr lang="tr-TR" dirty="0">
              <a:solidFill>
                <a:schemeClr val="bg1"/>
              </a:solidFill>
            </a:endParaRP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dirty="0">
                <a:solidFill>
                  <a:schemeClr val="bg1"/>
                </a:solidFill>
              </a:rPr>
              <a:t>TUIP</a:t>
            </a:r>
          </a:p>
          <a:p>
            <a:pPr marL="385763" indent="-385763">
              <a:lnSpc>
                <a:spcPct val="150000"/>
              </a:lnSpc>
              <a:buAutoNum type="alphaUcPeriod"/>
            </a:pPr>
            <a:r>
              <a:rPr lang="tr-TR" dirty="0">
                <a:solidFill>
                  <a:schemeClr val="bg1"/>
                </a:solidFill>
              </a:rPr>
              <a:t>TUR(P)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76678" y="5077541"/>
            <a:ext cx="3455720" cy="53314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7692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9279C1-3CF1-4987-8C3D-922A91A0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1500" dirty="0"/>
          </a:p>
          <a:p>
            <a:endParaRPr lang="tr-TR" sz="15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C0CDF94-BD79-4216-9129-89DF888415FF}"/>
              </a:ext>
            </a:extLst>
          </p:cNvPr>
          <p:cNvSpPr txBox="1"/>
          <p:nvPr/>
        </p:nvSpPr>
        <p:spPr>
          <a:xfrm>
            <a:off x="2850356" y="954940"/>
            <a:ext cx="2665666" cy="4385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sz="2250" b="1" dirty="0"/>
              <a:t>EAU </a:t>
            </a:r>
            <a:r>
              <a:rPr lang="tr-TR" sz="2250" b="1" dirty="0" err="1"/>
              <a:t>Guidelines</a:t>
            </a:r>
            <a:r>
              <a:rPr lang="tr-TR" sz="2250" b="1" dirty="0"/>
              <a:t> 2019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CBB6F7A-B55D-4FB5-A9AA-694F8C43D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16" y="1370438"/>
            <a:ext cx="4421777" cy="44410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2565070" y="4682985"/>
            <a:ext cx="1068779" cy="1190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144932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내용 개체 틀 2"/>
          <p:cNvSpPr>
            <a:spLocks noGrp="1"/>
          </p:cNvSpPr>
          <p:nvPr>
            <p:ph idx="1"/>
          </p:nvPr>
        </p:nvSpPr>
        <p:spPr>
          <a:xfrm>
            <a:off x="457199" y="2086648"/>
            <a:ext cx="8447103" cy="324883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ko-KR" sz="3600" dirty="0">
                <a:solidFill>
                  <a:schemeClr val="bg1"/>
                </a:solidFill>
              </a:rPr>
              <a:t>Thomas </a:t>
            </a:r>
            <a:r>
              <a:rPr lang="tr-TR" altLang="ko-KR" sz="3600" dirty="0">
                <a:solidFill>
                  <a:schemeClr val="bg1"/>
                </a:solidFill>
              </a:rPr>
              <a:t>ve ark</a:t>
            </a:r>
            <a:r>
              <a:rPr lang="en-US" altLang="ko-KR" sz="3600" dirty="0">
                <a:solidFill>
                  <a:schemeClr val="bg1"/>
                </a:solidFill>
              </a:rPr>
              <a:t>. 				</a:t>
            </a:r>
            <a:endParaRPr lang="en-US" altLang="ko-KR" sz="1000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	</a:t>
            </a:r>
            <a:r>
              <a:rPr lang="tr-TR" altLang="ko-KR" sz="2000" dirty="0">
                <a:solidFill>
                  <a:schemeClr val="bg1"/>
                </a:solidFill>
              </a:rPr>
              <a:t>LUTS doğal gidişi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	- 217 </a:t>
            </a:r>
            <a:r>
              <a:rPr lang="tr-TR" altLang="ko-KR" sz="2000" dirty="0">
                <a:solidFill>
                  <a:schemeClr val="bg1"/>
                </a:solidFill>
              </a:rPr>
              <a:t>hasta TUR-P sonrası </a:t>
            </a:r>
            <a:r>
              <a:rPr lang="tr-TR" altLang="ko-KR" sz="2000" dirty="0" err="1">
                <a:solidFill>
                  <a:schemeClr val="bg1"/>
                </a:solidFill>
              </a:rPr>
              <a:t>ürodinami</a:t>
            </a:r>
            <a:r>
              <a:rPr lang="tr-TR" altLang="ko-KR" sz="2000" dirty="0">
                <a:solidFill>
                  <a:schemeClr val="bg1"/>
                </a:solidFill>
              </a:rPr>
              <a:t> ile takip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	- 13 </a:t>
            </a:r>
            <a:r>
              <a:rPr lang="tr-TR" altLang="ko-KR" sz="2000" dirty="0">
                <a:solidFill>
                  <a:schemeClr val="bg1"/>
                </a:solidFill>
              </a:rPr>
              <a:t>yıl takip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ko-KR" sz="1000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ko-KR" sz="2400" dirty="0">
                <a:solidFill>
                  <a:schemeClr val="bg1"/>
                </a:solidFill>
              </a:rPr>
              <a:t>	: </a:t>
            </a:r>
            <a:r>
              <a:rPr lang="tr-TR" altLang="ko-KR" sz="2400" dirty="0">
                <a:solidFill>
                  <a:schemeClr val="bg1"/>
                </a:solidFill>
              </a:rPr>
              <a:t>Semptomlar 2/3 hastada geri dönüyor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ko-KR" sz="2400" dirty="0">
                <a:solidFill>
                  <a:schemeClr val="bg1"/>
                </a:solidFill>
              </a:rPr>
              <a:t>	- </a:t>
            </a:r>
            <a:r>
              <a:rPr lang="tr-TR" altLang="ko-KR" sz="2400" dirty="0" err="1">
                <a:solidFill>
                  <a:schemeClr val="bg1"/>
                </a:solidFill>
              </a:rPr>
              <a:t>Detrüsör</a:t>
            </a:r>
            <a:r>
              <a:rPr lang="tr-TR" altLang="ko-KR" sz="2400" dirty="0">
                <a:solidFill>
                  <a:schemeClr val="bg1"/>
                </a:solidFill>
              </a:rPr>
              <a:t> fonksiyon bozukluğu</a:t>
            </a:r>
            <a:endParaRPr lang="en-US" altLang="ko-K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sz="2400" dirty="0">
                <a:solidFill>
                  <a:schemeClr val="bg1"/>
                </a:solidFill>
              </a:rPr>
              <a:t>		</a:t>
            </a:r>
            <a:r>
              <a:rPr lang="tr-TR" altLang="ko-KR" sz="2400" dirty="0">
                <a:solidFill>
                  <a:schemeClr val="bg1"/>
                </a:solidFill>
              </a:rPr>
              <a:t>D</a:t>
            </a:r>
            <a:r>
              <a:rPr lang="en-US" altLang="ko-KR" sz="2400" dirty="0" err="1">
                <a:solidFill>
                  <a:schemeClr val="bg1"/>
                </a:solidFill>
              </a:rPr>
              <a:t>etr</a:t>
            </a:r>
            <a:r>
              <a:rPr lang="tr-TR" altLang="ko-KR" sz="2400" dirty="0">
                <a:solidFill>
                  <a:schemeClr val="bg1"/>
                </a:solidFill>
              </a:rPr>
              <a:t>ü</a:t>
            </a:r>
            <a:r>
              <a:rPr lang="en-US" altLang="ko-KR" sz="2400" dirty="0">
                <a:solidFill>
                  <a:schemeClr val="bg1"/>
                </a:solidFill>
              </a:rPr>
              <a:t>s</a:t>
            </a:r>
            <a:r>
              <a:rPr lang="tr-TR" altLang="ko-KR" sz="2400" dirty="0">
                <a:solidFill>
                  <a:schemeClr val="bg1"/>
                </a:solidFill>
              </a:rPr>
              <a:t>ö</a:t>
            </a:r>
            <a:r>
              <a:rPr lang="en-US" altLang="ko-KR" sz="2400" dirty="0">
                <a:solidFill>
                  <a:schemeClr val="bg1"/>
                </a:solidFill>
              </a:rPr>
              <a:t>r </a:t>
            </a:r>
            <a:r>
              <a:rPr lang="tr-TR" altLang="ko-KR" sz="2400" dirty="0">
                <a:solidFill>
                  <a:schemeClr val="bg1"/>
                </a:solidFill>
              </a:rPr>
              <a:t>aşırı aktivitesi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tr-TR" altLang="ko-KR" sz="2400" dirty="0">
                <a:solidFill>
                  <a:schemeClr val="bg1"/>
                </a:solidFill>
              </a:rPr>
              <a:t>%</a:t>
            </a:r>
            <a:r>
              <a:rPr lang="en-US" altLang="ko-KR" sz="2400" dirty="0">
                <a:solidFill>
                  <a:schemeClr val="bg1"/>
                </a:solidFill>
              </a:rPr>
              <a:t>64</a:t>
            </a:r>
            <a:r>
              <a:rPr lang="tr-TR" altLang="ko-KR" sz="2400" dirty="0">
                <a:solidFill>
                  <a:schemeClr val="bg1"/>
                </a:solidFill>
              </a:rPr>
              <a:t> hastada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r>
              <a:rPr lang="en-US" altLang="ko-KR" sz="3600" dirty="0">
                <a:solidFill>
                  <a:schemeClr val="bg1"/>
                </a:solidFill>
              </a:rPr>
              <a:t> </a:t>
            </a:r>
            <a:endParaRPr lang="tr-TR" altLang="ko-KR" sz="3600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ko-KR" sz="1600" dirty="0">
                <a:solidFill>
                  <a:schemeClr val="bg1"/>
                </a:solidFill>
              </a:rPr>
              <a:t>J </a:t>
            </a:r>
            <a:r>
              <a:rPr lang="en-US" altLang="ko-KR" sz="1600" dirty="0" err="1">
                <a:solidFill>
                  <a:schemeClr val="bg1"/>
                </a:solidFill>
              </a:rPr>
              <a:t>Urol</a:t>
            </a:r>
            <a:r>
              <a:rPr lang="en-US" altLang="ko-KR" sz="1600" dirty="0">
                <a:solidFill>
                  <a:schemeClr val="bg1"/>
                </a:solidFill>
              </a:rPr>
              <a:t> 2005</a:t>
            </a:r>
          </a:p>
          <a:p>
            <a:pPr eaLnBrk="1" hangingPunct="1">
              <a:buFont typeface="Arial" pitchFamily="34" charset="0"/>
              <a:buNone/>
            </a:pP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2A219FE-D92F-4AD0-9B35-F86803B7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852" y="639193"/>
            <a:ext cx="6587231" cy="13414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u="sng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Sonuç</a:t>
            </a:r>
            <a:br>
              <a:rPr lang="tr-TR" u="sng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</a:br>
            <a:endParaRPr lang="en-US" u="sng" dirty="0">
              <a:solidFill>
                <a:schemeClr val="bg1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68736"/>
            <a:ext cx="7863396" cy="131445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800" dirty="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Calibri" pitchFamily="34" charset="0"/>
              </a:rPr>
              <a:t>BPH sadece tıkanıklık değil, dinamik, statik ve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Calibri" pitchFamily="34" charset="0"/>
              </a:rPr>
              <a:t>nöroürolojik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Calibri" pitchFamily="34" charset="0"/>
              </a:rPr>
              <a:t>komponentleri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Calibri" pitchFamily="34" charset="0"/>
              </a:rPr>
              <a:t> olan  bir süreçtir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ＭＳ Ｐゴシック" pitchFamily="-105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94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>
                <a:solidFill>
                  <a:srgbClr val="FFFF00"/>
                </a:solidFill>
              </a:rPr>
              <a:t>OLGU-4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64 yaş</a:t>
            </a:r>
          </a:p>
          <a:p>
            <a:pPr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2 yıldır AÜSS (+)</a:t>
            </a:r>
          </a:p>
          <a:p>
            <a:pPr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2 yıl önce alfa </a:t>
            </a:r>
            <a:r>
              <a:rPr lang="tr-TR" dirty="0" err="1">
                <a:solidFill>
                  <a:schemeClr val="bg1"/>
                </a:solidFill>
              </a:rPr>
              <a:t>bloker</a:t>
            </a:r>
            <a:r>
              <a:rPr lang="tr-TR" dirty="0">
                <a:solidFill>
                  <a:schemeClr val="bg1"/>
                </a:solidFill>
              </a:rPr>
              <a:t> + </a:t>
            </a:r>
            <a:r>
              <a:rPr lang="tr-TR" dirty="0" err="1">
                <a:solidFill>
                  <a:schemeClr val="bg1"/>
                </a:solidFill>
              </a:rPr>
              <a:t>dutasteride</a:t>
            </a:r>
            <a:r>
              <a:rPr lang="tr-TR" dirty="0">
                <a:solidFill>
                  <a:schemeClr val="bg1"/>
                </a:solidFill>
              </a:rPr>
              <a:t> başlanmış.</a:t>
            </a:r>
          </a:p>
          <a:p>
            <a:pPr eaLnBrk="1" hangingPunct="1">
              <a:defRPr/>
            </a:pPr>
            <a:r>
              <a:rPr lang="tr-TR" u="sng" dirty="0">
                <a:solidFill>
                  <a:schemeClr val="bg1"/>
                </a:solidFill>
              </a:rPr>
              <a:t>2 yıl önceki tetkikleri:</a:t>
            </a:r>
          </a:p>
          <a:p>
            <a:pPr lvl="1" eaLnBrk="1" hangingPunct="1">
              <a:defRPr/>
            </a:pPr>
            <a:r>
              <a:rPr lang="tr-TR" u="sng" dirty="0">
                <a:solidFill>
                  <a:schemeClr val="bg1"/>
                </a:solidFill>
              </a:rPr>
              <a:t>I</a:t>
            </a:r>
            <a:r>
              <a:rPr lang="tr-TR" dirty="0">
                <a:solidFill>
                  <a:schemeClr val="bg1"/>
                </a:solidFill>
              </a:rPr>
              <a:t>PSS: 18/4</a:t>
            </a: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PSA:2,1 </a:t>
            </a:r>
            <a:r>
              <a:rPr lang="tr-TR" dirty="0" err="1">
                <a:solidFill>
                  <a:schemeClr val="bg1"/>
                </a:solidFill>
              </a:rPr>
              <a:t>ng</a:t>
            </a:r>
            <a:r>
              <a:rPr lang="tr-TR" dirty="0">
                <a:solidFill>
                  <a:schemeClr val="bg1"/>
                </a:solidFill>
              </a:rPr>
              <a:t>/</a:t>
            </a:r>
            <a:r>
              <a:rPr lang="tr-TR" dirty="0" err="1">
                <a:solidFill>
                  <a:schemeClr val="bg1"/>
                </a:solidFill>
              </a:rPr>
              <a:t>dl</a:t>
            </a:r>
            <a:endParaRPr lang="tr-TR" dirty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tr-TR" dirty="0">
                <a:solidFill>
                  <a:schemeClr val="bg1"/>
                </a:solidFill>
              </a:rPr>
              <a:t>RT: (+++/-) adenom ~ 120 ml</a:t>
            </a:r>
          </a:p>
          <a:p>
            <a:pPr lvl="1" eaLnBrk="1" hangingPunct="1">
              <a:defRPr/>
            </a:pPr>
            <a:r>
              <a:rPr lang="tr-TR" dirty="0" err="1">
                <a:solidFill>
                  <a:schemeClr val="bg1"/>
                </a:solidFill>
              </a:rPr>
              <a:t>Qmax</a:t>
            </a:r>
            <a:r>
              <a:rPr lang="tr-TR" dirty="0">
                <a:solidFill>
                  <a:schemeClr val="bg1"/>
                </a:solidFill>
              </a:rPr>
              <a:t>: 14 ml/s    PMR: 40 ml</a:t>
            </a:r>
          </a:p>
          <a:p>
            <a:pPr lvl="1" eaLnBrk="1" hangingPunct="1">
              <a:defRPr/>
            </a:pPr>
            <a:r>
              <a:rPr lang="tr-TR" dirty="0" err="1">
                <a:solidFill>
                  <a:schemeClr val="bg1"/>
                </a:solidFill>
              </a:rPr>
              <a:t>Kreatinin</a:t>
            </a:r>
            <a:r>
              <a:rPr lang="tr-TR" dirty="0">
                <a:solidFill>
                  <a:schemeClr val="bg1"/>
                </a:solidFill>
              </a:rPr>
              <a:t>: 0,9 mg/</a:t>
            </a:r>
            <a:r>
              <a:rPr lang="tr-TR" dirty="0" err="1">
                <a:solidFill>
                  <a:schemeClr val="bg1"/>
                </a:solidFill>
              </a:rPr>
              <a:t>dl</a:t>
            </a:r>
            <a:endParaRPr lang="tr-TR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7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1693"/>
            <a:ext cx="8229600" cy="2405576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Hastanın şikayetlerinde düzelme yok.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Son 1 ayda 2 kere </a:t>
            </a:r>
            <a:r>
              <a:rPr lang="tr-TR" dirty="0" err="1">
                <a:solidFill>
                  <a:schemeClr val="bg1"/>
                </a:solidFill>
              </a:rPr>
              <a:t>uretral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kateter</a:t>
            </a:r>
            <a:r>
              <a:rPr lang="tr-TR" dirty="0">
                <a:solidFill>
                  <a:schemeClr val="bg1"/>
                </a:solidFill>
              </a:rPr>
              <a:t> takılmış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25088" y="2670517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3200" u="sng" dirty="0">
                <a:solidFill>
                  <a:srgbClr val="FFFF00"/>
                </a:solidFill>
              </a:rPr>
              <a:t>2 yıl önceki tetkikleri:</a:t>
            </a:r>
          </a:p>
          <a:p>
            <a:pPr lvl="1">
              <a:defRPr/>
            </a:pPr>
            <a:r>
              <a:rPr lang="tr-TR" sz="3200" u="sng" dirty="0">
                <a:solidFill>
                  <a:schemeClr val="bg1"/>
                </a:solidFill>
              </a:rPr>
              <a:t>I</a:t>
            </a:r>
            <a:r>
              <a:rPr lang="tr-TR" sz="3200" dirty="0">
                <a:solidFill>
                  <a:schemeClr val="bg1"/>
                </a:solidFill>
              </a:rPr>
              <a:t>PSS: 18/4</a:t>
            </a:r>
          </a:p>
          <a:p>
            <a:pPr lvl="1">
              <a:defRPr/>
            </a:pPr>
            <a:r>
              <a:rPr lang="tr-TR" sz="3200" dirty="0">
                <a:solidFill>
                  <a:schemeClr val="bg1"/>
                </a:solidFill>
              </a:rPr>
              <a:t>PSA:2,1 </a:t>
            </a:r>
            <a:r>
              <a:rPr lang="tr-TR" sz="3200" dirty="0" err="1">
                <a:solidFill>
                  <a:schemeClr val="bg1"/>
                </a:solidFill>
              </a:rPr>
              <a:t>ng</a:t>
            </a:r>
            <a:r>
              <a:rPr lang="tr-TR" sz="3200" dirty="0">
                <a:solidFill>
                  <a:schemeClr val="bg1"/>
                </a:solidFill>
              </a:rPr>
              <a:t>/</a:t>
            </a:r>
            <a:r>
              <a:rPr lang="tr-TR" sz="3200" dirty="0" err="1">
                <a:solidFill>
                  <a:schemeClr val="bg1"/>
                </a:solidFill>
              </a:rPr>
              <a:t>dl</a:t>
            </a:r>
            <a:endParaRPr lang="tr-TR" sz="32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tr-TR" sz="3200" dirty="0">
                <a:solidFill>
                  <a:schemeClr val="bg1"/>
                </a:solidFill>
              </a:rPr>
              <a:t>RT: (+++/-) adenom ~ 120 ml</a:t>
            </a:r>
          </a:p>
          <a:p>
            <a:pPr lvl="1">
              <a:defRPr/>
            </a:pPr>
            <a:r>
              <a:rPr lang="tr-TR" sz="3200" dirty="0" err="1">
                <a:solidFill>
                  <a:schemeClr val="bg1"/>
                </a:solidFill>
              </a:rPr>
              <a:t>Qmax</a:t>
            </a:r>
            <a:r>
              <a:rPr lang="tr-TR" sz="3200" dirty="0">
                <a:solidFill>
                  <a:schemeClr val="bg1"/>
                </a:solidFill>
              </a:rPr>
              <a:t>: 14 ml/s    PMR: 40 ml</a:t>
            </a:r>
          </a:p>
          <a:p>
            <a:pPr lvl="1">
              <a:defRPr/>
            </a:pPr>
            <a:r>
              <a:rPr lang="tr-TR" sz="3200" dirty="0" err="1">
                <a:solidFill>
                  <a:schemeClr val="bg1"/>
                </a:solidFill>
              </a:rPr>
              <a:t>Kreatinin</a:t>
            </a:r>
            <a:r>
              <a:rPr lang="tr-TR" sz="3200" dirty="0">
                <a:solidFill>
                  <a:schemeClr val="bg1"/>
                </a:solidFill>
              </a:rPr>
              <a:t>: 0,9 mg/</a:t>
            </a:r>
            <a:r>
              <a:rPr lang="tr-TR" sz="3200" dirty="0" err="1">
                <a:solidFill>
                  <a:schemeClr val="bg1"/>
                </a:solidFill>
              </a:rPr>
              <a:t>dl</a:t>
            </a:r>
            <a:endParaRPr lang="tr-TR" sz="3200" dirty="0"/>
          </a:p>
        </p:txBody>
      </p:sp>
      <p:sp>
        <p:nvSpPr>
          <p:cNvPr id="5" name="4 Dikdörtgen"/>
          <p:cNvSpPr/>
          <p:nvPr/>
        </p:nvSpPr>
        <p:spPr>
          <a:xfrm>
            <a:off x="4572000" y="2670517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3200" dirty="0">
                <a:solidFill>
                  <a:srgbClr val="FFFF00"/>
                </a:solidFill>
              </a:rPr>
              <a:t>     </a:t>
            </a:r>
            <a:r>
              <a:rPr lang="tr-TR" sz="3200" u="sng" dirty="0">
                <a:solidFill>
                  <a:srgbClr val="FFFF00"/>
                </a:solidFill>
              </a:rPr>
              <a:t>Şimdi:</a:t>
            </a:r>
          </a:p>
          <a:p>
            <a:pPr lvl="1">
              <a:defRPr/>
            </a:pPr>
            <a:r>
              <a:rPr lang="tr-TR" sz="3200" u="sng" dirty="0">
                <a:solidFill>
                  <a:schemeClr val="bg1"/>
                </a:solidFill>
              </a:rPr>
              <a:t>I</a:t>
            </a:r>
            <a:r>
              <a:rPr lang="tr-TR" sz="3200" dirty="0">
                <a:solidFill>
                  <a:schemeClr val="bg1"/>
                </a:solidFill>
              </a:rPr>
              <a:t>PSS: 24/4</a:t>
            </a:r>
          </a:p>
          <a:p>
            <a:pPr lvl="1">
              <a:defRPr/>
            </a:pPr>
            <a:r>
              <a:rPr lang="tr-TR" sz="3200" dirty="0">
                <a:solidFill>
                  <a:schemeClr val="bg1"/>
                </a:solidFill>
              </a:rPr>
              <a:t>PSA:1,0 </a:t>
            </a:r>
            <a:r>
              <a:rPr lang="tr-TR" sz="3200" dirty="0" err="1">
                <a:solidFill>
                  <a:schemeClr val="bg1"/>
                </a:solidFill>
              </a:rPr>
              <a:t>ng</a:t>
            </a:r>
            <a:r>
              <a:rPr lang="tr-TR" sz="3200" dirty="0">
                <a:solidFill>
                  <a:schemeClr val="bg1"/>
                </a:solidFill>
              </a:rPr>
              <a:t>/</a:t>
            </a:r>
            <a:r>
              <a:rPr lang="tr-TR" sz="3200" dirty="0" err="1">
                <a:solidFill>
                  <a:schemeClr val="bg1"/>
                </a:solidFill>
              </a:rPr>
              <a:t>dl</a:t>
            </a:r>
            <a:endParaRPr lang="tr-TR" sz="32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tr-TR" sz="3200" dirty="0">
                <a:solidFill>
                  <a:schemeClr val="bg1"/>
                </a:solidFill>
              </a:rPr>
              <a:t>RT: (+++/-) adenom ~ 110 ml</a:t>
            </a:r>
          </a:p>
          <a:p>
            <a:pPr lvl="1">
              <a:defRPr/>
            </a:pPr>
            <a:r>
              <a:rPr lang="tr-TR" sz="3200" dirty="0" err="1">
                <a:solidFill>
                  <a:schemeClr val="bg1"/>
                </a:solidFill>
              </a:rPr>
              <a:t>Qmax</a:t>
            </a:r>
            <a:r>
              <a:rPr lang="tr-TR" sz="3200" dirty="0">
                <a:solidFill>
                  <a:schemeClr val="bg1"/>
                </a:solidFill>
              </a:rPr>
              <a:t>: 8 ml/s    PMR: 100 ml</a:t>
            </a:r>
          </a:p>
          <a:p>
            <a:pPr lvl="1">
              <a:defRPr/>
            </a:pPr>
            <a:r>
              <a:rPr lang="tr-TR" sz="3200" dirty="0" err="1">
                <a:solidFill>
                  <a:schemeClr val="bg1"/>
                </a:solidFill>
              </a:rPr>
              <a:t>Kreatinin</a:t>
            </a:r>
            <a:r>
              <a:rPr lang="tr-TR" sz="3200" dirty="0">
                <a:solidFill>
                  <a:schemeClr val="bg1"/>
                </a:solidFill>
              </a:rPr>
              <a:t>: 0,9 mg/</a:t>
            </a:r>
            <a:r>
              <a:rPr lang="tr-TR" sz="3200" dirty="0" err="1">
                <a:solidFill>
                  <a:schemeClr val="bg1"/>
                </a:solidFill>
              </a:rPr>
              <a:t>dl</a:t>
            </a:r>
            <a:endParaRPr lang="tr-TR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BPH kesin cerrahi </a:t>
            </a:r>
            <a:r>
              <a:rPr lang="tr-TR" dirty="0" err="1">
                <a:solidFill>
                  <a:srgbClr val="FFFF00"/>
                </a:solidFill>
              </a:rPr>
              <a:t>endikasyonları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>
                <a:solidFill>
                  <a:schemeClr val="bg1"/>
                </a:solidFill>
                <a:ea typeface="ＭＳ Ｐゴシック" pitchFamily="34" charset="-128"/>
              </a:rPr>
              <a:t>Persistan</a:t>
            </a: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dirty="0" err="1">
                <a:solidFill>
                  <a:schemeClr val="bg1"/>
                </a:solidFill>
                <a:ea typeface="ＭＳ Ｐゴシック" pitchFamily="34" charset="-128"/>
              </a:rPr>
              <a:t>gross</a:t>
            </a: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dirty="0" err="1">
                <a:solidFill>
                  <a:schemeClr val="bg1"/>
                </a:solidFill>
                <a:ea typeface="ＭＳ Ｐゴシック" pitchFamily="34" charset="-128"/>
              </a:rPr>
              <a:t>hematüri</a:t>
            </a:r>
            <a:endParaRPr lang="tr-TR" dirty="0">
              <a:solidFill>
                <a:schemeClr val="bg1"/>
              </a:solidFill>
              <a:ea typeface="ＭＳ Ｐゴシック" pitchFamily="34" charset="-128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Mesane taşı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Tekrarlayan AÜS enfeksiyonları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Tekrarlayan akut </a:t>
            </a:r>
            <a:r>
              <a:rPr lang="tr-TR" dirty="0" err="1">
                <a:solidFill>
                  <a:schemeClr val="bg1"/>
                </a:solidFill>
                <a:ea typeface="ＭＳ Ｐゴシック" pitchFamily="34" charset="-128"/>
              </a:rPr>
              <a:t>üriner</a:t>
            </a: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dirty="0" err="1">
                <a:solidFill>
                  <a:schemeClr val="bg1"/>
                </a:solidFill>
                <a:ea typeface="ＭＳ Ｐゴシック" pitchFamily="34" charset="-128"/>
              </a:rPr>
              <a:t>retansiyon</a:t>
            </a:r>
            <a:endParaRPr lang="tr-TR" dirty="0">
              <a:solidFill>
                <a:schemeClr val="bg1"/>
              </a:solidFill>
              <a:ea typeface="ＭＳ Ｐゴシック" pitchFamily="34" charset="-128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Böbrek yetmezliği olsun veya olmasın </a:t>
            </a:r>
            <a:r>
              <a:rPr lang="tr-TR" dirty="0" err="1">
                <a:solidFill>
                  <a:schemeClr val="bg1"/>
                </a:solidFill>
                <a:ea typeface="ＭＳ Ｐゴシック" pitchFamily="34" charset="-128"/>
              </a:rPr>
              <a:t>BPH'ya</a:t>
            </a: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 bağlı üst </a:t>
            </a:r>
            <a:r>
              <a:rPr lang="tr-TR" dirty="0" err="1">
                <a:solidFill>
                  <a:schemeClr val="bg1"/>
                </a:solidFill>
                <a:ea typeface="ＭＳ Ｐゴシック" pitchFamily="34" charset="-128"/>
              </a:rPr>
              <a:t>üriner</a:t>
            </a:r>
            <a:r>
              <a:rPr lang="tr-TR" dirty="0">
                <a:solidFill>
                  <a:schemeClr val="bg1"/>
                </a:solidFill>
                <a:ea typeface="ＭＳ Ｐゴシック" pitchFamily="34" charset="-128"/>
              </a:rPr>
              <a:t> sistemin </a:t>
            </a:r>
            <a:r>
              <a:rPr lang="tr-TR" dirty="0" err="1">
                <a:solidFill>
                  <a:schemeClr val="bg1"/>
                </a:solidFill>
                <a:ea typeface="ＭＳ Ｐゴシック" pitchFamily="34" charset="-128"/>
              </a:rPr>
              <a:t>dilatasyonu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63489" y="6477067"/>
            <a:ext cx="21397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Bu hasta için en iyi ve tek seçenek açık </a:t>
            </a:r>
            <a:r>
              <a:rPr lang="tr-TR" dirty="0" err="1">
                <a:solidFill>
                  <a:srgbClr val="FFFF00"/>
                </a:solidFill>
              </a:rPr>
              <a:t>prostatektomi</a:t>
            </a:r>
            <a:r>
              <a:rPr lang="tr-TR" dirty="0">
                <a:solidFill>
                  <a:srgbClr val="FFFF00"/>
                </a:solidFill>
              </a:rPr>
              <a:t> mi?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92" y="-11504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Cerrahi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seçenekleri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3656"/>
            <a:ext cx="4658652" cy="2359989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Açık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prostatektomi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HoLEP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Bipolar </a:t>
            </a:r>
            <a:r>
              <a:rPr lang="en-US" sz="2400" dirty="0" err="1">
                <a:solidFill>
                  <a:srgbClr val="FFFFFF"/>
                </a:solidFill>
              </a:rPr>
              <a:t>enükleasyon</a:t>
            </a:r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>
                <a:solidFill>
                  <a:srgbClr val="FFFFFF"/>
                </a:solidFill>
              </a:rPr>
              <a:t>Lazer </a:t>
            </a:r>
            <a:r>
              <a:rPr lang="tr-TR" sz="2400" dirty="0" err="1">
                <a:solidFill>
                  <a:srgbClr val="FFFFFF"/>
                </a:solidFill>
              </a:rPr>
              <a:t>vaporizasyon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904" y="989349"/>
            <a:ext cx="4176095" cy="456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etin kutusu"/>
          <p:cNvSpPr txBox="1"/>
          <p:nvPr/>
        </p:nvSpPr>
        <p:spPr>
          <a:xfrm>
            <a:off x="7004246" y="5572392"/>
            <a:ext cx="21397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6561636" y="3202245"/>
            <a:ext cx="866104" cy="23140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23776"/>
            <a:ext cx="4967904" cy="43342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2378" y="2973876"/>
            <a:ext cx="1623813" cy="835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2 Metin kutusu"/>
          <p:cNvSpPr txBox="1"/>
          <p:nvPr/>
        </p:nvSpPr>
        <p:spPr>
          <a:xfrm>
            <a:off x="5146976" y="6335642"/>
            <a:ext cx="21606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AUA </a:t>
            </a:r>
            <a:r>
              <a:rPr lang="tr-T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147693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26942" y="403861"/>
            <a:ext cx="6977576" cy="3291839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Hastaya </a:t>
            </a:r>
            <a:r>
              <a:rPr lang="tr-TR" dirty="0" err="1">
                <a:solidFill>
                  <a:schemeClr val="bg1"/>
                </a:solidFill>
              </a:rPr>
              <a:t>HoLEP</a:t>
            </a:r>
            <a:r>
              <a:rPr lang="tr-TR" dirty="0">
                <a:solidFill>
                  <a:schemeClr val="bg1"/>
                </a:solidFill>
              </a:rPr>
              <a:t> uygulandı.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rgbClr val="FFFF00"/>
                </a:solidFill>
              </a:rPr>
              <a:t>Preop</a:t>
            </a:r>
            <a:endParaRPr lang="tr-TR" dirty="0">
              <a:solidFill>
                <a:srgbClr val="FFFF00"/>
              </a:solidFill>
            </a:endParaRPr>
          </a:p>
          <a:p>
            <a:pPr lvl="1"/>
            <a:r>
              <a:rPr lang="tr-TR" dirty="0" err="1">
                <a:solidFill>
                  <a:schemeClr val="bg1"/>
                </a:solidFill>
              </a:rPr>
              <a:t>Qmax</a:t>
            </a:r>
            <a:r>
              <a:rPr lang="tr-TR" dirty="0">
                <a:solidFill>
                  <a:schemeClr val="bg1"/>
                </a:solidFill>
              </a:rPr>
              <a:t>:8 ml/s                            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IPSS:24</a:t>
            </a:r>
          </a:p>
          <a:p>
            <a:r>
              <a:rPr lang="tr-TR" dirty="0" err="1">
                <a:solidFill>
                  <a:srgbClr val="FFFF00"/>
                </a:solidFill>
              </a:rPr>
              <a:t>Postop</a:t>
            </a:r>
            <a:r>
              <a:rPr lang="tr-TR" dirty="0">
                <a:solidFill>
                  <a:srgbClr val="FFFF00"/>
                </a:solidFill>
              </a:rPr>
              <a:t> 1. ay</a:t>
            </a:r>
          </a:p>
          <a:p>
            <a:pPr lvl="1"/>
            <a:r>
              <a:rPr lang="tr-TR" dirty="0" err="1">
                <a:solidFill>
                  <a:schemeClr val="bg1"/>
                </a:solidFill>
              </a:rPr>
              <a:t>Qmax</a:t>
            </a:r>
            <a:r>
              <a:rPr lang="tr-TR" dirty="0">
                <a:solidFill>
                  <a:schemeClr val="bg1"/>
                </a:solidFill>
              </a:rPr>
              <a:t>:24 ml/s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IPSS:7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695700"/>
            <a:ext cx="82550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6 hafta sonra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3885" y="1600200"/>
            <a:ext cx="4349931" cy="4525963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rgbClr val="FFFFFF"/>
                </a:solidFill>
              </a:rPr>
              <a:t>IPSS: 15 (orta derece)</a:t>
            </a:r>
          </a:p>
          <a:p>
            <a:pPr lvl="1">
              <a:buFontTx/>
              <a:buChar char="-"/>
            </a:pPr>
            <a:r>
              <a:rPr lang="tr-TR" sz="2000" dirty="0">
                <a:solidFill>
                  <a:schemeClr val="bg1"/>
                </a:solidFill>
              </a:rPr>
              <a:t>Depolama: 9</a:t>
            </a:r>
          </a:p>
          <a:p>
            <a:pPr lvl="1">
              <a:buFontTx/>
              <a:buChar char="-"/>
            </a:pPr>
            <a:r>
              <a:rPr lang="tr-TR" sz="2000" dirty="0">
                <a:solidFill>
                  <a:schemeClr val="bg1"/>
                </a:solidFill>
              </a:rPr>
              <a:t>Boşaltım: 6</a:t>
            </a:r>
          </a:p>
          <a:p>
            <a:pPr lvl="1">
              <a:buFontTx/>
              <a:buChar char="-"/>
            </a:pPr>
            <a:endParaRPr lang="tr-TR" sz="2000" dirty="0">
              <a:solidFill>
                <a:schemeClr val="bg1"/>
              </a:solidFill>
            </a:endParaRPr>
          </a:p>
          <a:p>
            <a:pPr defTabSz="914400">
              <a:defRPr/>
            </a:pPr>
            <a:r>
              <a:rPr lang="tr-TR" sz="2800" dirty="0">
                <a:solidFill>
                  <a:srgbClr val="FFFFFF"/>
                </a:solidFill>
              </a:rPr>
              <a:t>(</a:t>
            </a:r>
            <a:r>
              <a:rPr lang="tr-TR" sz="2800" dirty="0" err="1">
                <a:solidFill>
                  <a:srgbClr val="FFFFFF"/>
                </a:solidFill>
              </a:rPr>
              <a:t>Üroflowmetri</a:t>
            </a:r>
            <a:r>
              <a:rPr lang="tr-TR" sz="2800" dirty="0">
                <a:solidFill>
                  <a:srgbClr val="FFFFFF"/>
                </a:solidFill>
              </a:rPr>
              <a:t>)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tr-TR" sz="2000" dirty="0">
                <a:solidFill>
                  <a:srgbClr val="FFFFFF"/>
                </a:solidFill>
              </a:rPr>
              <a:t>Qmax:16 ml/</a:t>
            </a:r>
            <a:r>
              <a:rPr lang="tr-TR" sz="2000" dirty="0" err="1">
                <a:solidFill>
                  <a:srgbClr val="FFFFFF"/>
                </a:solidFill>
              </a:rPr>
              <a:t>sn</a:t>
            </a:r>
            <a:r>
              <a:rPr lang="tr-TR" sz="2000" dirty="0">
                <a:solidFill>
                  <a:srgbClr val="FFFFFF"/>
                </a:solidFill>
              </a:rPr>
              <a:t> 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tr-TR" sz="2000" dirty="0">
                <a:solidFill>
                  <a:srgbClr val="FFFFFF"/>
                </a:solidFill>
              </a:rPr>
              <a:t>İşeme hacmi: 234 ml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tr-TR" sz="2000" dirty="0">
                <a:solidFill>
                  <a:srgbClr val="FFFFFF"/>
                </a:solidFill>
              </a:rPr>
              <a:t>PMR:25ml</a:t>
            </a:r>
          </a:p>
          <a:p>
            <a:pPr>
              <a:buFontTx/>
              <a:buChar char="-"/>
            </a:pPr>
            <a:endParaRPr lang="tr-TR" sz="2400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6216" y="1616699"/>
            <a:ext cx="43499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srgbClr val="FFFFFF"/>
                </a:solidFill>
              </a:rPr>
              <a:t>IPSS: 8 (orta derece)</a:t>
            </a:r>
          </a:p>
          <a:p>
            <a:pPr lvl="1">
              <a:buFontTx/>
              <a:buChar char="-"/>
            </a:pPr>
            <a:r>
              <a:rPr lang="tr-TR" sz="2000" dirty="0">
                <a:solidFill>
                  <a:schemeClr val="bg1"/>
                </a:solidFill>
              </a:rPr>
              <a:t>Depolama: 4</a:t>
            </a:r>
          </a:p>
          <a:p>
            <a:pPr lvl="1">
              <a:buFontTx/>
              <a:buChar char="-"/>
            </a:pPr>
            <a:r>
              <a:rPr lang="tr-TR" sz="2000" dirty="0">
                <a:solidFill>
                  <a:schemeClr val="bg1"/>
                </a:solidFill>
              </a:rPr>
              <a:t>Boşaltım: 4</a:t>
            </a:r>
          </a:p>
          <a:p>
            <a:pPr lvl="1">
              <a:buFontTx/>
              <a:buChar char="-"/>
            </a:pPr>
            <a:endParaRPr lang="tr-TR" sz="2000" dirty="0">
              <a:solidFill>
                <a:schemeClr val="bg1"/>
              </a:solidFill>
            </a:endParaRPr>
          </a:p>
          <a:p>
            <a:pPr defTabSz="914400">
              <a:defRPr/>
            </a:pPr>
            <a:r>
              <a:rPr lang="tr-TR" sz="2800" dirty="0">
                <a:solidFill>
                  <a:srgbClr val="FFFFFF"/>
                </a:solidFill>
              </a:rPr>
              <a:t>(</a:t>
            </a:r>
            <a:r>
              <a:rPr lang="tr-TR" sz="2800" dirty="0" err="1">
                <a:solidFill>
                  <a:srgbClr val="FFFFFF"/>
                </a:solidFill>
              </a:rPr>
              <a:t>Üroflowmetri</a:t>
            </a:r>
            <a:r>
              <a:rPr lang="tr-TR" sz="2800" dirty="0">
                <a:solidFill>
                  <a:srgbClr val="FFFFFF"/>
                </a:solidFill>
              </a:rPr>
              <a:t>)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tr-TR" sz="2000" dirty="0">
                <a:solidFill>
                  <a:srgbClr val="FFFFFF"/>
                </a:solidFill>
              </a:rPr>
              <a:t>Qmax:16 ml/</a:t>
            </a:r>
            <a:r>
              <a:rPr lang="tr-TR" sz="2000" dirty="0" err="1">
                <a:solidFill>
                  <a:srgbClr val="FFFFFF"/>
                </a:solidFill>
              </a:rPr>
              <a:t>sn</a:t>
            </a:r>
            <a:r>
              <a:rPr lang="tr-TR" sz="2000" dirty="0">
                <a:solidFill>
                  <a:srgbClr val="FFFFFF"/>
                </a:solidFill>
              </a:rPr>
              <a:t> 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tr-TR" sz="2000" dirty="0">
                <a:solidFill>
                  <a:srgbClr val="FFFFFF"/>
                </a:solidFill>
              </a:rPr>
              <a:t>İşeme hacmi: 260 ml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tr-TR" sz="2000" dirty="0">
                <a:solidFill>
                  <a:srgbClr val="FFFFFF"/>
                </a:solidFill>
              </a:rPr>
              <a:t>PMR:30ml</a:t>
            </a:r>
          </a:p>
          <a:p>
            <a:pPr>
              <a:buFontTx/>
              <a:buChar char="-"/>
            </a:pPr>
            <a:endParaRPr lang="tr-TR" sz="2400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sp>
        <p:nvSpPr>
          <p:cNvPr id="5" name="Right Arrow 4"/>
          <p:cNvSpPr/>
          <p:nvPr/>
        </p:nvSpPr>
        <p:spPr>
          <a:xfrm>
            <a:off x="3562291" y="293934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5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HoLEP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3336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Holmium </a:t>
            </a:r>
            <a:r>
              <a:rPr lang="en-US" sz="2800" dirty="0" err="1">
                <a:solidFill>
                  <a:schemeClr val="bg1"/>
                </a:solidFill>
              </a:rPr>
              <a:t>lazer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ameliyatları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deneyim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ve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endoskopik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beceriler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gerektiren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cerrahi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prosedürlerdir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Cerrahın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deneyimi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komplikasyonların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oluşumunu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etkileyen</a:t>
            </a:r>
            <a:r>
              <a:rPr lang="en-US" sz="2800" dirty="0">
                <a:solidFill>
                  <a:schemeClr val="bg1"/>
                </a:solidFill>
              </a:rPr>
              <a:t> en </a:t>
            </a:r>
            <a:r>
              <a:rPr lang="en-US" sz="2800" dirty="0" err="1">
                <a:solidFill>
                  <a:schemeClr val="bg1"/>
                </a:solidFill>
              </a:rPr>
              <a:t>önemli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faktördür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63489" y="6477067"/>
            <a:ext cx="21397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  <a:endParaRPr lang="tr-T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3334"/>
            <a:ext cx="9144000" cy="34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78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Lazer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vaporizasyon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10" y="4042729"/>
            <a:ext cx="7934569" cy="2532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0" y="944500"/>
            <a:ext cx="7934569" cy="3098229"/>
          </a:xfrm>
          <a:prstGeom prst="rect">
            <a:avLst/>
          </a:prstGeom>
        </p:spPr>
      </p:pic>
      <p:sp>
        <p:nvSpPr>
          <p:cNvPr id="6" name="3 Metin kutusu"/>
          <p:cNvSpPr txBox="1"/>
          <p:nvPr/>
        </p:nvSpPr>
        <p:spPr>
          <a:xfrm>
            <a:off x="6263489" y="6477067"/>
            <a:ext cx="21397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  <a:endParaRPr lang="tr-T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31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8602687" cy="23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14788"/>
            <a:ext cx="9172576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6511332" y="6230090"/>
            <a:ext cx="2632669" cy="6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 err="1">
                <a:solidFill>
                  <a:srgbClr val="FFFF00"/>
                </a:solidFill>
              </a:rPr>
              <a:t>Ther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Adv</a:t>
            </a:r>
            <a:r>
              <a:rPr lang="tr-TR" sz="1800" dirty="0">
                <a:solidFill>
                  <a:srgbClr val="FFFF00"/>
                </a:solidFill>
              </a:rPr>
              <a:t> </a:t>
            </a:r>
            <a:r>
              <a:rPr lang="tr-TR" sz="1800" dirty="0" err="1">
                <a:solidFill>
                  <a:srgbClr val="FFFF00"/>
                </a:solidFill>
              </a:rPr>
              <a:t>Urol</a:t>
            </a:r>
            <a:r>
              <a:rPr lang="tr-TR" sz="1800" dirty="0">
                <a:solidFill>
                  <a:srgbClr val="FFFF00"/>
                </a:solidFill>
              </a:rPr>
              <a:t>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Antimuskarinikler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500"/>
            <a:ext cx="9144000" cy="2897005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6511332" y="6230090"/>
            <a:ext cx="2632669" cy="6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>
                <a:solidFill>
                  <a:srgbClr val="FFFF00"/>
                </a:solidFill>
              </a:rPr>
              <a:t>EAU </a:t>
            </a:r>
            <a:r>
              <a:rPr lang="tr-TR" sz="1800" dirty="0" err="1">
                <a:solidFill>
                  <a:srgbClr val="FFFF00"/>
                </a:solidFill>
              </a:rPr>
              <a:t>Guidelines</a:t>
            </a:r>
            <a:r>
              <a:rPr lang="tr-TR" sz="1800" dirty="0">
                <a:solidFill>
                  <a:srgbClr val="FFFF00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36456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>
                <a:solidFill>
                  <a:srgbClr val="FFFF00"/>
                </a:solidFill>
              </a:rPr>
              <a:t>OLGU - 2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3200" dirty="0">
                <a:solidFill>
                  <a:schemeClr val="bg1"/>
                </a:solidFill>
              </a:rPr>
              <a:t>60 yaş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3200" dirty="0">
                <a:solidFill>
                  <a:schemeClr val="bg1"/>
                </a:solidFill>
              </a:rPr>
              <a:t>2 yıldır AÜSS (+)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3200" dirty="0">
                <a:solidFill>
                  <a:schemeClr val="bg1"/>
                </a:solidFill>
              </a:rPr>
              <a:t>1 yıl önce alfa </a:t>
            </a:r>
            <a:r>
              <a:rPr lang="tr-TR" sz="3200" dirty="0" err="1">
                <a:solidFill>
                  <a:schemeClr val="bg1"/>
                </a:solidFill>
              </a:rPr>
              <a:t>bloker</a:t>
            </a:r>
            <a:r>
              <a:rPr lang="tr-TR" sz="3200" dirty="0">
                <a:solidFill>
                  <a:schemeClr val="bg1"/>
                </a:solidFill>
              </a:rPr>
              <a:t> başlanmış.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57441" y="1539603"/>
            <a:ext cx="61722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>
                <a:solidFill>
                  <a:schemeClr val="bg1"/>
                </a:solidFill>
              </a:rPr>
              <a:t>IPSS: 17/4</a:t>
            </a:r>
          </a:p>
          <a:p>
            <a:pPr lvl="1" eaLnBrk="1" hangingPunct="1">
              <a:defRPr/>
            </a:pPr>
            <a:r>
              <a:rPr lang="tr-TR" sz="3200" dirty="0">
                <a:solidFill>
                  <a:schemeClr val="bg1"/>
                </a:solidFill>
              </a:rPr>
              <a:t>Depolama :7	</a:t>
            </a:r>
          </a:p>
          <a:p>
            <a:pPr lvl="1" eaLnBrk="1" hangingPunct="1">
              <a:defRPr/>
            </a:pPr>
            <a:r>
              <a:rPr lang="tr-TR" sz="3200" dirty="0">
                <a:solidFill>
                  <a:schemeClr val="bg1"/>
                </a:solidFill>
              </a:rPr>
              <a:t>Boşaltım :10</a:t>
            </a:r>
          </a:p>
          <a:p>
            <a:pPr eaLnBrk="1" hangingPunct="1">
              <a:defRPr/>
            </a:pPr>
            <a:r>
              <a:rPr lang="tr-TR" sz="3200" dirty="0">
                <a:solidFill>
                  <a:schemeClr val="bg1"/>
                </a:solidFill>
              </a:rPr>
              <a:t>RT : (++) adenom ~ 45 ml</a:t>
            </a:r>
          </a:p>
          <a:p>
            <a:pPr eaLnBrk="1" hangingPunct="1">
              <a:defRPr/>
            </a:pPr>
            <a:r>
              <a:rPr lang="tr-TR" sz="3200" dirty="0">
                <a:solidFill>
                  <a:schemeClr val="bg1"/>
                </a:solidFill>
              </a:rPr>
              <a:t>PSA: 2.3 </a:t>
            </a:r>
            <a:r>
              <a:rPr lang="tr-TR" sz="3200" dirty="0" err="1">
                <a:solidFill>
                  <a:schemeClr val="bg1"/>
                </a:solidFill>
              </a:rPr>
              <a:t>ng</a:t>
            </a:r>
            <a:r>
              <a:rPr lang="tr-TR" sz="3200" dirty="0">
                <a:solidFill>
                  <a:schemeClr val="bg1"/>
                </a:solidFill>
              </a:rPr>
              <a:t>/ml</a:t>
            </a:r>
          </a:p>
          <a:p>
            <a:pPr eaLnBrk="1" hangingPunct="1">
              <a:defRPr/>
            </a:pPr>
            <a:r>
              <a:rPr lang="tr-TR" sz="3200" dirty="0">
                <a:solidFill>
                  <a:schemeClr val="bg1"/>
                </a:solidFill>
              </a:rPr>
              <a:t>TİT: 1 eritrosit, 2 lökosit</a:t>
            </a:r>
          </a:p>
          <a:p>
            <a:pPr eaLnBrk="1" hangingPunct="1">
              <a:defRPr/>
            </a:pPr>
            <a:r>
              <a:rPr lang="tr-TR" sz="3200" dirty="0" err="1">
                <a:solidFill>
                  <a:schemeClr val="bg1"/>
                </a:solidFill>
              </a:rPr>
              <a:t>Kreatinin</a:t>
            </a:r>
            <a:r>
              <a:rPr lang="tr-TR" sz="3200" dirty="0">
                <a:solidFill>
                  <a:schemeClr val="bg1"/>
                </a:solidFill>
              </a:rPr>
              <a:t>: 1.2 mg/</a:t>
            </a:r>
            <a:r>
              <a:rPr lang="tr-TR" sz="3200" dirty="0" err="1">
                <a:solidFill>
                  <a:schemeClr val="bg1"/>
                </a:solidFill>
              </a:rPr>
              <a:t>dl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0" y="1229997"/>
            <a:ext cx="4457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tr-TR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tr-TR" sz="3200" dirty="0">
                <a:solidFill>
                  <a:schemeClr val="bg1"/>
                </a:solidFill>
              </a:rPr>
              <a:t>IPSS: 20/4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tr-TR" sz="3200" dirty="0">
                <a:solidFill>
                  <a:schemeClr val="bg1"/>
                </a:solidFill>
              </a:rPr>
              <a:t>RT: (++/-) adenom  ~ 50 ml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tr-TR" sz="3200" dirty="0">
                <a:solidFill>
                  <a:schemeClr val="bg1"/>
                </a:solidFill>
              </a:rPr>
              <a:t>PSA:2,1 </a:t>
            </a:r>
            <a:r>
              <a:rPr lang="tr-TR" sz="3200" dirty="0" err="1">
                <a:solidFill>
                  <a:schemeClr val="bg1"/>
                </a:solidFill>
              </a:rPr>
              <a:t>ng</a:t>
            </a:r>
            <a:r>
              <a:rPr lang="tr-TR" sz="3200" dirty="0">
                <a:solidFill>
                  <a:schemeClr val="bg1"/>
                </a:solidFill>
              </a:rPr>
              <a:t>/dl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tr-TR" sz="3200" dirty="0" err="1">
                <a:solidFill>
                  <a:schemeClr val="bg1"/>
                </a:solidFill>
              </a:rPr>
              <a:t>Qmax</a:t>
            </a:r>
            <a:r>
              <a:rPr lang="tr-TR" sz="3200" dirty="0">
                <a:solidFill>
                  <a:schemeClr val="bg1"/>
                </a:solidFill>
              </a:rPr>
              <a:t>: 11 ml/s    PMR: 40 ml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tr-TR" sz="3200" dirty="0" err="1">
                <a:solidFill>
                  <a:schemeClr val="bg1"/>
                </a:solidFill>
              </a:rPr>
              <a:t>Kreatinin</a:t>
            </a:r>
            <a:r>
              <a:rPr lang="tr-TR" sz="3200" dirty="0">
                <a:solidFill>
                  <a:schemeClr val="bg1"/>
                </a:solidFill>
              </a:rPr>
              <a:t>: 1,1 mg/dl</a:t>
            </a:r>
          </a:p>
          <a:p>
            <a:pPr>
              <a:defRPr/>
            </a:pP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627" y="645221"/>
            <a:ext cx="37273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u="sng" dirty="0">
                <a:solidFill>
                  <a:srgbClr val="FFFF00"/>
                </a:solidFill>
              </a:rPr>
              <a:t>1 yıl önceki tetkikleri: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8791" y="645221"/>
            <a:ext cx="26264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u="sng" dirty="0">
                <a:solidFill>
                  <a:srgbClr val="FFFF00"/>
                </a:solidFill>
              </a:rPr>
              <a:t>Güncel:</a:t>
            </a:r>
          </a:p>
        </p:txBody>
      </p:sp>
    </p:spTree>
    <p:extLst>
      <p:ext uri="{BB962C8B-B14F-4D97-AF65-F5344CB8AC3E}">
        <p14:creationId xmlns:p14="http://schemas.microsoft.com/office/powerpoint/2010/main" val="296031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1615</Words>
  <Application>Microsoft Office PowerPoint</Application>
  <PresentationFormat>Ekran Gösterisi (4:3)</PresentationFormat>
  <Paragraphs>389</Paragraphs>
  <Slides>51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Wingdings 2</vt:lpstr>
      <vt:lpstr>Office Theme</vt:lpstr>
      <vt:lpstr>BPH Medikal ve Cerrahi Tedavisinde Doğru Bilinen Yanlışlar</vt:lpstr>
      <vt:lpstr>Olgu-1</vt:lpstr>
      <vt:lpstr>Tedavi</vt:lpstr>
      <vt:lpstr>EAU Guideline 2019</vt:lpstr>
      <vt:lpstr>6 hafta sonra</vt:lpstr>
      <vt:lpstr>PowerPoint Sunusu</vt:lpstr>
      <vt:lpstr>Antimuskarinikler</vt:lpstr>
      <vt:lpstr>OLGU - 2</vt:lpstr>
      <vt:lpstr>PowerPoint Sunusu</vt:lpstr>
      <vt:lpstr>PowerPoint Sunusu</vt:lpstr>
      <vt:lpstr>EAU Guidelines 2019</vt:lpstr>
      <vt:lpstr>PowerPoint Sunusu</vt:lpstr>
      <vt:lpstr>5 alfa redüktaz inhibitörlerinin etkinliği</vt:lpstr>
      <vt:lpstr>PowerPoint Sunusu</vt:lpstr>
      <vt:lpstr>PowerPoint Sunusu</vt:lpstr>
      <vt:lpstr>PowerPoint Sunusu</vt:lpstr>
      <vt:lpstr>PowerPoint Sunusu</vt:lpstr>
      <vt:lpstr>Tadalafil + 5 ARI</vt:lpstr>
      <vt:lpstr>Dutasterid yan etkileri:</vt:lpstr>
      <vt:lpstr>PowerPoint Sunusu</vt:lpstr>
      <vt:lpstr>PowerPoint Sunusu</vt:lpstr>
      <vt:lpstr>PowerPoint Sunusu</vt:lpstr>
      <vt:lpstr>PowerPoint Sunusu</vt:lpstr>
      <vt:lpstr>PowerPoint Sunusu</vt:lpstr>
      <vt:lpstr>Vakadan Öğrenilmesi Gerekenler</vt:lpstr>
      <vt:lpstr>PDE-5i + 5-ARİ tedavi adayı hastalar </vt:lpstr>
      <vt:lpstr>PowerPoint Sunusu</vt:lpstr>
      <vt:lpstr>PowerPoint Sunusu</vt:lpstr>
      <vt:lpstr>Olgu 3 </vt:lpstr>
      <vt:lpstr>Tedavide Ne Yapalım?</vt:lpstr>
      <vt:lpstr>PowerPoint Sunusu</vt:lpstr>
      <vt:lpstr>6 Haftalık Alfa bloker + Dutasterid tedavisi sonrası şikayetleri devam ediyor Şimdi ne yapalım? </vt:lpstr>
      <vt:lpstr>PowerPoint Sunusu</vt:lpstr>
      <vt:lpstr>Ürodinami Yapalım mı?</vt:lpstr>
      <vt:lpstr>PowerPoint Sunusu</vt:lpstr>
      <vt:lpstr>PowerPoint Sunusu</vt:lpstr>
      <vt:lpstr>Mesane Çıkışı Obstrüksiyonu İndeksi  (MÇOİ)  = Pdet@Qmax – (2 x Qmax) </vt:lpstr>
      <vt:lpstr>PowerPoint Sunusu</vt:lpstr>
      <vt:lpstr>Dutasterid MÇOI</vt:lpstr>
      <vt:lpstr>Kombinasyon tedavisi + Antimuskarinik kullanan hastada düzelme yok Şimdi nasıl bir yol izleyelim? </vt:lpstr>
      <vt:lpstr>PowerPoint Sunusu</vt:lpstr>
      <vt:lpstr>PowerPoint Sunusu</vt:lpstr>
      <vt:lpstr>Sonuç </vt:lpstr>
      <vt:lpstr>OLGU-4</vt:lpstr>
      <vt:lpstr>PowerPoint Sunusu</vt:lpstr>
      <vt:lpstr>BPH kesin cerrahi endikasyonları</vt:lpstr>
      <vt:lpstr>Bu hasta için en iyi ve tek seçenek açık prostatektomi mi?</vt:lpstr>
      <vt:lpstr>Cerrahi seçenekleri</vt:lpstr>
      <vt:lpstr>PowerPoint Sunusu</vt:lpstr>
      <vt:lpstr>HoLEP</vt:lpstr>
      <vt:lpstr>Lazer vaporizasyon</vt:lpstr>
    </vt:vector>
  </TitlesOfParts>
  <Company>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Ürologlarla Olgu Tartışmaları</dc:title>
  <dc:creator>Elif Ermeç</dc:creator>
  <cp:lastModifiedBy>Erol Ulas</cp:lastModifiedBy>
  <cp:revision>180</cp:revision>
  <dcterms:created xsi:type="dcterms:W3CDTF">2016-08-10T17:49:31Z</dcterms:created>
  <dcterms:modified xsi:type="dcterms:W3CDTF">2019-09-07T07:54:48Z</dcterms:modified>
</cp:coreProperties>
</file>